
<file path=[Content_Types].xml><?xml version="1.0" encoding="utf-8"?>
<Types xmlns="http://schemas.openxmlformats.org/package/2006/content-types">
  <Override PartName="/ppt/slides/slide12.xml" ContentType="application/vnd.openxmlformats-officedocument.presentationml.slide+xml"/>
  <Override PartName="/ppt/slides/slide4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s/slide22.xml" ContentType="application/vnd.openxmlformats-officedocument.presentationml.slide+xml"/>
  <Override PartName="/ppt/slides/slide28.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30.xml" ContentType="application/vnd.openxmlformats-officedocument.presentationml.slide+xml"/>
  <Override PartName="/ppt/notesSlides/notesSlide9.xml" ContentType="application/vnd.openxmlformats-officedocument.presentationml.notesSlide+xml"/>
  <Override PartName="/ppt/slides/slide35.xml" ContentType="application/vnd.openxmlformats-officedocument.presentationml.slide+xml"/>
  <Override PartName="/ppt/slides/slide42.xml" ContentType="application/vnd.openxmlformats-officedocument.presentationml.slide+xml"/>
  <Override PartName="/ppt/slides/slide36.xml" ContentType="application/vnd.openxmlformats-officedocument.presentationml.slide+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45.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3.xml" ContentType="application/vnd.openxmlformats-officedocument.presentationml.notesSlide+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notesSlides/notesSlide7.xml" ContentType="application/vnd.openxmlformats-officedocument.presentationml.notesSlide+xml"/>
  <Override PartName="/ppt/slides/slide25.xml" ContentType="application/vnd.openxmlformats-officedocument.presentationml.slide+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slides/slide40.xml" ContentType="application/vnd.openxmlformats-officedocument.presentationml.slide+xml"/>
  <Override PartName="/ppt/slides/slide14.xml" ContentType="application/vnd.openxmlformats-officedocument.presentationml.slide+xml"/>
  <Override PartName="/ppt/slides/slide34.xml" ContentType="application/vnd.openxmlformats-officedocument.presentationml.slide+xml"/>
  <Override PartName="/ppt/slides/slide44.xml" ContentType="application/vnd.openxmlformats-officedocument.presentationml.slide+xml"/>
  <Override PartName="/ppt/notesSlides/notesSlide6.xml" ContentType="application/vnd.openxmlformats-officedocument.presentationml.notes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notesSlides/notesSlide5.xml" ContentType="application/vnd.openxmlformats-officedocument.presentationml.notes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s/slide43.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37.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slides/slide33.xml" ContentType="application/vnd.openxmlformats-officedocument.presentationml.slide+xml"/>
  <Override PartName="/ppt/presProps.xml" ContentType="application/vnd.openxmlformats-officedocument.presentationml.presProps+xml"/>
  <Default Extension="jpeg" ContentType="image/jpeg"/>
  <Override PartName="/ppt/slides/slide3.xml" ContentType="application/vnd.openxmlformats-officedocument.presentationml.slide+xml"/>
  <Override PartName="/ppt/slides/slide4.xml" ContentType="application/vnd.openxmlformats-officedocument.presentationml.slide+xml"/>
  <Default Extension="tiff" ContentType="image/tiff"/>
  <Override PartName="/ppt/slides/slide27.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docProps/core.xml" ContentType="application/vnd.openxmlformats-package.core-properties+xml"/>
  <Override PartName="/ppt/slides/slide8.xml" ContentType="application/vnd.openxmlformats-officedocument.presentationml.slide+xml"/>
  <Override PartName="/ppt/slides/slide31.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Override PartName="/ppt/notesSlides/notesSlide10.xml" ContentType="application/vnd.openxmlformats-officedocument.presentationml.notesSlide+xml"/>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39.xml" ContentType="application/vnd.openxmlformats-officedocument.presentationml.slide+xml"/>
  <Override PartName="/ppt/slides/slide32.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38.xml" ContentType="application/vnd.openxmlformats-officedocument.presentationml.slide+xml"/>
  <Default Extension="gif" ContentType="image/gif"/>
  <Override PartName="/ppt/slides/slide19.xml" ContentType="application/vnd.openxmlformats-officedocument.presentationml.slide+xml"/>
  <Override PartName="/ppt/slides/slide41.xml" ContentType="application/vnd.openxmlformats-officedocument.presentationml.slide+xml"/>
  <Override PartName="/ppt/slides/slide29.xml" ContentType="application/vnd.openxmlformats-officedocument.presentationml.slide+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804" r:id="rId1"/>
  </p:sldMasterIdLst>
  <p:notesMasterIdLst>
    <p:notesMasterId r:id="rId48"/>
  </p:notesMasterIdLst>
  <p:handoutMasterIdLst>
    <p:handoutMasterId r:id="rId4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301" r:id="rId29"/>
    <p:sldId id="300"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p:restoredLeft sz="34604" autoAdjust="0"/>
    <p:restoredTop sz="77022" autoAdjust="0"/>
  </p:normalViewPr>
  <p:slideViewPr>
    <p:cSldViewPr>
      <p:cViewPr varScale="1">
        <p:scale>
          <a:sx n="92" d="100"/>
          <a:sy n="92" d="100"/>
        </p:scale>
        <p:origin x="-104" y="-4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6" d="100"/>
          <a:sy n="86" d="100"/>
        </p:scale>
        <p:origin x="-1926"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39" Type="http://schemas.openxmlformats.org/officeDocument/2006/relationships/slide" Target="slides/slide38.xml"/><Relationship Id="rId7" Type="http://schemas.openxmlformats.org/officeDocument/2006/relationships/slide" Target="slides/slide6.xml"/><Relationship Id="rId43" Type="http://schemas.openxmlformats.org/officeDocument/2006/relationships/slide" Target="slides/slide42.xml"/><Relationship Id="rId25" Type="http://schemas.openxmlformats.org/officeDocument/2006/relationships/slide" Target="slides/slide24.xml"/><Relationship Id="rId10" Type="http://schemas.openxmlformats.org/officeDocument/2006/relationships/slide" Target="slides/slide9.xml"/><Relationship Id="rId50" Type="http://schemas.openxmlformats.org/officeDocument/2006/relationships/printerSettings" Target="printerSettings/printerSettings1.bin"/><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27" Type="http://schemas.openxmlformats.org/officeDocument/2006/relationships/slide" Target="slides/slide26.xml"/><Relationship Id="rId14" Type="http://schemas.openxmlformats.org/officeDocument/2006/relationships/slide" Target="slides/slide13.xml"/><Relationship Id="rId4" Type="http://schemas.openxmlformats.org/officeDocument/2006/relationships/slide" Target="slides/slide3.xml"/><Relationship Id="rId28" Type="http://schemas.openxmlformats.org/officeDocument/2006/relationships/slide" Target="slides/slide27.xml"/><Relationship Id="rId45" Type="http://schemas.openxmlformats.org/officeDocument/2006/relationships/slide" Target="slides/slide44.xml"/><Relationship Id="rId42" Type="http://schemas.openxmlformats.org/officeDocument/2006/relationships/slide" Target="slides/slide41.xml"/><Relationship Id="rId6" Type="http://schemas.openxmlformats.org/officeDocument/2006/relationships/slide" Target="slides/slide5.xml"/><Relationship Id="rId49" Type="http://schemas.openxmlformats.org/officeDocument/2006/relationships/handoutMaster" Target="handoutMasters/handoutMaster1.xml"/><Relationship Id="rId44" Type="http://schemas.openxmlformats.org/officeDocument/2006/relationships/slide" Target="slides/slide43.xml"/><Relationship Id="rId19" Type="http://schemas.openxmlformats.org/officeDocument/2006/relationships/slide" Target="slides/slide18.xml"/><Relationship Id="rId38" Type="http://schemas.openxmlformats.org/officeDocument/2006/relationships/slide" Target="slides/slide37.xml"/><Relationship Id="rId20" Type="http://schemas.openxmlformats.org/officeDocument/2006/relationships/slide" Target="slides/slide19.xml"/><Relationship Id="rId2" Type="http://schemas.openxmlformats.org/officeDocument/2006/relationships/slide" Target="slides/slide1.xml"/><Relationship Id="rId46" Type="http://schemas.openxmlformats.org/officeDocument/2006/relationships/slide" Target="slides/slide45.xml"/><Relationship Id="rId35" Type="http://schemas.openxmlformats.org/officeDocument/2006/relationships/slide" Target="slides/slide34.xml"/><Relationship Id="rId51" Type="http://schemas.openxmlformats.org/officeDocument/2006/relationships/presProps" Target="presProps.xml"/><Relationship Id="rId31" Type="http://schemas.openxmlformats.org/officeDocument/2006/relationships/slide" Target="slides/slide30.xml"/><Relationship Id="rId34" Type="http://schemas.openxmlformats.org/officeDocument/2006/relationships/slide" Target="slides/slide33.xml"/><Relationship Id="rId40" Type="http://schemas.openxmlformats.org/officeDocument/2006/relationships/slide" Target="slides/slide39.xml"/><Relationship Id="rId36" Type="http://schemas.openxmlformats.org/officeDocument/2006/relationships/slide" Target="slides/slide35.xml"/><Relationship Id="rId1" Type="http://schemas.openxmlformats.org/officeDocument/2006/relationships/slideMaster" Target="slideMasters/slideMaster1.xml"/><Relationship Id="rId24" Type="http://schemas.openxmlformats.org/officeDocument/2006/relationships/slide" Target="slides/slide23.xml"/><Relationship Id="rId47" Type="http://schemas.openxmlformats.org/officeDocument/2006/relationships/slide" Target="slides/slide46.xml"/><Relationship Id="rId48" Type="http://schemas.openxmlformats.org/officeDocument/2006/relationships/notesMaster" Target="notesMasters/notesMaster1.xml"/><Relationship Id="rId8" Type="http://schemas.openxmlformats.org/officeDocument/2006/relationships/slide" Target="slides/slide7.xml"/><Relationship Id="rId13" Type="http://schemas.openxmlformats.org/officeDocument/2006/relationships/slide" Target="slides/slide12.xml"/><Relationship Id="rId32" Type="http://schemas.openxmlformats.org/officeDocument/2006/relationships/slide" Target="slides/slide31.xml"/><Relationship Id="rId37" Type="http://schemas.openxmlformats.org/officeDocument/2006/relationships/slide" Target="slides/slide36.xml"/><Relationship Id="rId52" Type="http://schemas.openxmlformats.org/officeDocument/2006/relationships/viewProps" Target="viewProps.xml"/><Relationship Id="rId54" Type="http://schemas.openxmlformats.org/officeDocument/2006/relationships/tableStyles" Target="tableStyles.xml"/><Relationship Id="rId12" Type="http://schemas.openxmlformats.org/officeDocument/2006/relationships/slide" Target="slides/slide11.xml"/><Relationship Id="rId3" Type="http://schemas.openxmlformats.org/officeDocument/2006/relationships/slide" Target="slides/slide2.xml"/><Relationship Id="rId23" Type="http://schemas.openxmlformats.org/officeDocument/2006/relationships/slide" Target="slides/slide22.xml"/><Relationship Id="rId53" Type="http://schemas.openxmlformats.org/officeDocument/2006/relationships/theme" Target="theme/theme1.xml"/><Relationship Id="rId26" Type="http://schemas.openxmlformats.org/officeDocument/2006/relationships/slide" Target="slides/slide25.xml"/><Relationship Id="rId30" Type="http://schemas.openxmlformats.org/officeDocument/2006/relationships/slide" Target="slides/slide29.xml"/><Relationship Id="rId11" Type="http://schemas.openxmlformats.org/officeDocument/2006/relationships/slide" Target="slides/slide10.xml"/><Relationship Id="rId29" Type="http://schemas.openxmlformats.org/officeDocument/2006/relationships/slide" Target="slides/slide28.xml"/><Relationship Id="rId16" Type="http://schemas.openxmlformats.org/officeDocument/2006/relationships/slide" Target="slides/slide15.xml"/><Relationship Id="rId33" Type="http://schemas.openxmlformats.org/officeDocument/2006/relationships/slide" Target="slides/slide32.xml"/><Relationship Id="rId41" Type="http://schemas.openxmlformats.org/officeDocument/2006/relationships/slide" Target="slides/slide40.xml"/><Relationship Id="rId5" Type="http://schemas.openxmlformats.org/officeDocument/2006/relationships/slide" Target="slides/slide4.xml"/><Relationship Id="rId15" Type="http://schemas.openxmlformats.org/officeDocument/2006/relationships/slide" Target="slides/slide14.xml"/><Relationship Id="rId22" Type="http://schemas.openxmlformats.org/officeDocument/2006/relationships/slide" Target="slides/slide21.xml"/><Relationship Id="rId21" Type="http://schemas.openxmlformats.org/officeDocument/2006/relationships/slide" Target="slides/slide2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B4BCF38-604F-C047-90D4-8CDCEA55D106}" type="datetimeFigureOut">
              <a:rPr lang="en-US" smtClean="0"/>
              <a:pPr/>
              <a:t>6/18/09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C3AA4E-9D08-904B-BFFB-DFF5B06D511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16EBAA-83F5-4E38-9EE1-07AFF755CFEA}" type="datetimeFigureOut">
              <a:rPr lang="en-US" smtClean="0"/>
              <a:pPr/>
              <a:t>6/18/09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B9A5F0-36AA-487D-9554-530DC84347F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B9A5F0-36AA-487D-9554-530DC84347F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ZDC: No </a:t>
            </a:r>
            <a:r>
              <a:rPr lang="en-US" dirty="0" err="1" smtClean="0"/>
              <a:t>Keberos</a:t>
            </a:r>
            <a:r>
              <a:rPr lang="en-US" dirty="0" smtClean="0"/>
              <a:t>, nor PGP; positioning as a full-blown Exchange client. Calendar: Penn is a member of </a:t>
            </a:r>
            <a:r>
              <a:rPr lang="en-US" dirty="0" err="1" smtClean="0"/>
              <a:t>CalConnect</a:t>
            </a:r>
            <a:r>
              <a:rPr lang="en-US" dirty="0" smtClean="0"/>
              <a:t>.</a:t>
            </a:r>
            <a:endParaRPr lang="en-US" dirty="0"/>
          </a:p>
        </p:txBody>
      </p:sp>
      <p:sp>
        <p:nvSpPr>
          <p:cNvPr id="4" name="Slide Number Placeholder 3"/>
          <p:cNvSpPr>
            <a:spLocks noGrp="1"/>
          </p:cNvSpPr>
          <p:nvPr>
            <p:ph type="sldNum" sz="quarter" idx="10"/>
          </p:nvPr>
        </p:nvSpPr>
        <p:spPr/>
        <p:txBody>
          <a:bodyPr/>
          <a:lstStyle/>
          <a:p>
            <a:fld id="{88B9A5F0-36AA-487D-9554-530DC84347F7}" type="slidenum">
              <a:rPr lang="en-US" smtClean="0"/>
              <a:pPr/>
              <a:t>42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web display: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https://zimbra.upenn.edu/home/nt-dtime/Calendar?fmt</a:t>
            </a:r>
            <a:r>
              <a:rPr lang="en-US" dirty="0" smtClean="0"/>
              <a:t>=html</a:t>
            </a:r>
          </a:p>
          <a:p>
            <a:endParaRPr lang="en-US" dirty="0" smtClean="0"/>
          </a:p>
          <a:p>
            <a:r>
              <a:rPr lang="en-US" dirty="0" smtClean="0"/>
              <a:t>Or subscribe with your</a:t>
            </a:r>
            <a:r>
              <a:rPr lang="en-US" baseline="0" dirty="0" smtClean="0"/>
              <a:t> iCal compatible calendar client:</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https://zimbra.upenn.edu/home/nt-dtime/Calendar</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88B9A5F0-36AA-487D-9554-530DC84347F7}" type="slidenum">
              <a:rPr lang="en-US" smtClean="0"/>
              <a:pPr/>
              <a:t>12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GAL sorting:</a:t>
            </a:r>
          </a:p>
          <a:p>
            <a:r>
              <a:rPr lang="en-US" dirty="0" smtClean="0"/>
              <a:t>While we had consensus that "</a:t>
            </a:r>
            <a:r>
              <a:rPr lang="en-US" dirty="0" err="1" smtClean="0"/>
              <a:t>Lastname</a:t>
            </a:r>
            <a:r>
              <a:rPr lang="en-US" dirty="0" smtClean="0"/>
              <a:t>, </a:t>
            </a:r>
            <a:r>
              <a:rPr lang="en-US" dirty="0" err="1" smtClean="0"/>
              <a:t>Firstname</a:t>
            </a:r>
            <a:r>
              <a:rPr lang="en-US" dirty="0" smtClean="0"/>
              <a:t>" in the GAL was the</a:t>
            </a:r>
          </a:p>
          <a:p>
            <a:r>
              <a:rPr lang="en-US" dirty="0" smtClean="0"/>
              <a:t>preferred approach, further investigation by our technical staff proved that</a:t>
            </a:r>
          </a:p>
          <a:p>
            <a:r>
              <a:rPr lang="en-US" dirty="0" smtClean="0"/>
              <a:t>this was not feasible as we got further into this project.</a:t>
            </a:r>
          </a:p>
          <a:p>
            <a:endParaRPr lang="en-US" dirty="0" smtClean="0"/>
          </a:p>
          <a:p>
            <a:r>
              <a:rPr lang="en-US" dirty="0" smtClean="0"/>
              <a:t>There is a dependency that impacts outgoing display name. Names as displayed</a:t>
            </a:r>
          </a:p>
          <a:p>
            <a:r>
              <a:rPr lang="en-US" dirty="0" smtClean="0"/>
              <a:t>in the Global Address List and as displayed in outgoing messages are</a:t>
            </a:r>
          </a:p>
          <a:p>
            <a:r>
              <a:rPr lang="en-US" dirty="0" smtClean="0"/>
              <a:t>determined by the same account attribute, "</a:t>
            </a:r>
            <a:r>
              <a:rPr lang="en-US" dirty="0" err="1" smtClean="0"/>
              <a:t>DisplayName</a:t>
            </a:r>
            <a:r>
              <a:rPr lang="en-US" dirty="0" smtClean="0"/>
              <a:t>."  Therefore, it is</a:t>
            </a:r>
          </a:p>
          <a:p>
            <a:r>
              <a:rPr lang="en-US" dirty="0" smtClean="0"/>
              <a:t>not possible to change the GAL without getting users to agree to change</a:t>
            </a:r>
          </a:p>
          <a:p>
            <a:r>
              <a:rPr lang="en-US" dirty="0" smtClean="0"/>
              <a:t>their outgoing name as it would appear in every mail message from "</a:t>
            </a:r>
            <a:r>
              <a:rPr lang="en-US" dirty="0" err="1" smtClean="0"/>
              <a:t>Firstname</a:t>
            </a:r>
            <a:endParaRPr lang="en-US" dirty="0" smtClean="0"/>
          </a:p>
          <a:p>
            <a:r>
              <a:rPr lang="en-US" dirty="0" err="1" smtClean="0"/>
              <a:t>Lastname</a:t>
            </a:r>
            <a:r>
              <a:rPr lang="en-US" dirty="0" smtClean="0"/>
              <a:t>" (or whatever custom name they may have selected in Account</a:t>
            </a:r>
          </a:p>
          <a:p>
            <a:r>
              <a:rPr lang="en-US" dirty="0" smtClean="0"/>
              <a:t>Services) to "</a:t>
            </a:r>
            <a:r>
              <a:rPr lang="en-US" dirty="0" err="1" smtClean="0"/>
              <a:t>Lastname</a:t>
            </a:r>
            <a:r>
              <a:rPr lang="en-US" dirty="0" smtClean="0"/>
              <a:t>, </a:t>
            </a:r>
            <a:r>
              <a:rPr lang="en-US" dirty="0" err="1" smtClean="0"/>
              <a:t>Firstname</a:t>
            </a:r>
            <a:r>
              <a:rPr lang="en-US" dirty="0" smtClean="0"/>
              <a:t>."</a:t>
            </a:r>
          </a:p>
          <a:p>
            <a:endParaRPr lang="en-US" dirty="0" smtClean="0"/>
          </a:p>
          <a:p>
            <a:r>
              <a:rPr lang="en-US" dirty="0" smtClean="0"/>
              <a:t>We have asked Microsoft to address this issue and we will make a change when</a:t>
            </a:r>
          </a:p>
          <a:p>
            <a:r>
              <a:rPr lang="en-US" dirty="0" smtClean="0"/>
              <a:t>and if we can once it is possible in their software, but for now there are</a:t>
            </a:r>
          </a:p>
          <a:p>
            <a:r>
              <a:rPr lang="en-US" dirty="0" smtClean="0"/>
              <a:t>no other approaches we can pursue.</a:t>
            </a:r>
            <a:endParaRPr lang="en-US" dirty="0"/>
          </a:p>
        </p:txBody>
      </p:sp>
      <p:sp>
        <p:nvSpPr>
          <p:cNvPr id="4" name="Slide Number Placeholder 3"/>
          <p:cNvSpPr>
            <a:spLocks noGrp="1"/>
          </p:cNvSpPr>
          <p:nvPr>
            <p:ph type="sldNum" sz="quarter" idx="10"/>
          </p:nvPr>
        </p:nvSpPr>
        <p:spPr/>
        <p:txBody>
          <a:bodyPr/>
          <a:lstStyle/>
          <a:p>
            <a:fld id="{88B9A5F0-36AA-487D-9554-530DC84347F7}" type="slidenum">
              <a:rPr lang="en-US" smtClean="0"/>
              <a:pPr/>
              <a:t>14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8B9A5F0-36AA-487D-9554-530DC84347F7}" type="slidenum">
              <a:rPr lang="en-US" smtClean="0"/>
              <a:pPr/>
              <a:t>15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addressing for usernames in domains that are</a:t>
            </a:r>
            <a:r>
              <a:rPr lang="en-US" baseline="0" dirty="0" smtClean="0"/>
              <a:t> </a:t>
            </a:r>
            <a:r>
              <a:rPr lang="en-US" dirty="0" smtClean="0"/>
              <a:t>currently supported by Zimbra and Exchange and that don't have an account on either</a:t>
            </a:r>
            <a:r>
              <a:rPr lang="en-US" baseline="0" dirty="0" smtClean="0"/>
              <a:t> </a:t>
            </a:r>
            <a:r>
              <a:rPr lang="en-US" dirty="0" smtClean="0"/>
              <a:t>of those services.</a:t>
            </a:r>
            <a:endParaRPr lang="en-US" dirty="0"/>
          </a:p>
        </p:txBody>
      </p:sp>
      <p:sp>
        <p:nvSpPr>
          <p:cNvPr id="4" name="Slide Number Placeholder 3"/>
          <p:cNvSpPr>
            <a:spLocks noGrp="1"/>
          </p:cNvSpPr>
          <p:nvPr>
            <p:ph type="sldNum" sz="quarter" idx="10"/>
          </p:nvPr>
        </p:nvSpPr>
        <p:spPr/>
        <p:txBody>
          <a:bodyPr/>
          <a:lstStyle/>
          <a:p>
            <a:fld id="{88B9A5F0-36AA-487D-9554-530DC84347F7}" type="slidenum">
              <a:rPr lang="en-US" smtClean="0"/>
              <a:pPr/>
              <a:t>26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44 cases in previous period, July-November 2008</a:t>
            </a:r>
            <a:endParaRPr lang="en-US" dirty="0"/>
          </a:p>
        </p:txBody>
      </p:sp>
      <p:sp>
        <p:nvSpPr>
          <p:cNvPr id="4" name="Slide Number Placeholder 3"/>
          <p:cNvSpPr>
            <a:spLocks noGrp="1"/>
          </p:cNvSpPr>
          <p:nvPr>
            <p:ph type="sldNum" sz="quarter" idx="10"/>
          </p:nvPr>
        </p:nvSpPr>
        <p:spPr/>
        <p:txBody>
          <a:bodyPr/>
          <a:lstStyle/>
          <a:p>
            <a:fld id="{88B9A5F0-36AA-487D-9554-530DC84347F7}" type="slidenum">
              <a:rPr lang="en-US" smtClean="0"/>
              <a:pPr/>
              <a:t>36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GAL sorting is</a:t>
            </a:r>
            <a:r>
              <a:rPr lang="en-US" baseline="0" dirty="0" smtClean="0"/>
              <a:t> still suboptimal in FB sharing.</a:t>
            </a:r>
          </a:p>
          <a:p>
            <a:endParaRPr lang="en-US" baseline="0" dirty="0" smtClean="0"/>
          </a:p>
          <a:p>
            <a:r>
              <a:rPr lang="en-US" baseline="0" dirty="0" smtClean="0"/>
              <a:t>High volume alerts allow detection of mass mailings and active measures to address degraded performance.</a:t>
            </a:r>
          </a:p>
          <a:p>
            <a:endParaRPr lang="en-US" dirty="0" smtClean="0"/>
          </a:p>
          <a:p>
            <a:r>
              <a:rPr lang="en-US" dirty="0" smtClean="0"/>
              <a:t>User responses</a:t>
            </a:r>
            <a:r>
              <a:rPr lang="en-US" baseline="0" dirty="0" smtClean="0"/>
              <a:t> to phishing messages are a constant concern. We advocate in the strongest possible way the importance of educating users not to send their credentials to anyone over email. We are generally able to detect anomalies in user behavior – suspicious logins, a large number of outbound messages – and lock the account. Threshold: 5000 messages over 5 minutes. We will actively develop this same feature for Exchange.</a:t>
            </a:r>
            <a:endParaRPr lang="en-US" dirty="0" smtClean="0"/>
          </a:p>
        </p:txBody>
      </p:sp>
      <p:sp>
        <p:nvSpPr>
          <p:cNvPr id="4" name="Slide Number Placeholder 3"/>
          <p:cNvSpPr>
            <a:spLocks noGrp="1"/>
          </p:cNvSpPr>
          <p:nvPr>
            <p:ph type="sldNum" sz="quarter" idx="10"/>
          </p:nvPr>
        </p:nvSpPr>
        <p:spPr/>
        <p:txBody>
          <a:bodyPr/>
          <a:lstStyle/>
          <a:p>
            <a:fld id="{88B9A5F0-36AA-487D-9554-530DC84347F7}" type="slidenum">
              <a:rPr lang="en-US" smtClean="0"/>
              <a:pPr/>
              <a:t>37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Limitations: vendor hard limit on # of devices; need to create AM tools</a:t>
            </a:r>
            <a:endParaRPr lang="en-US" dirty="0"/>
          </a:p>
        </p:txBody>
      </p:sp>
      <p:sp>
        <p:nvSpPr>
          <p:cNvPr id="4" name="Slide Number Placeholder 3"/>
          <p:cNvSpPr>
            <a:spLocks noGrp="1"/>
          </p:cNvSpPr>
          <p:nvPr>
            <p:ph type="sldNum" sz="quarter" idx="10"/>
          </p:nvPr>
        </p:nvSpPr>
        <p:spPr/>
        <p:txBody>
          <a:bodyPr/>
          <a:lstStyle/>
          <a:p>
            <a:fld id="{88B9A5F0-36AA-487D-9554-530DC84347F7}" type="slidenum">
              <a:rPr lang="en-US" smtClean="0"/>
              <a:pPr/>
              <a:t>40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Penn Directory demo </a:t>
            </a:r>
            <a:r>
              <a:rPr lang="en-US" dirty="0" err="1" smtClean="0"/>
              <a:t>Zimlet</a:t>
            </a:r>
            <a:r>
              <a:rPr lang="en-US" dirty="0" smtClean="0"/>
              <a:t>. </a:t>
            </a:r>
            <a:r>
              <a:rPr lang="en-US" smtClean="0"/>
              <a:t>https://mailbox1.dev.zimbra.upenn.edu/</a:t>
            </a:r>
            <a:endParaRPr lang="en-US" dirty="0"/>
          </a:p>
        </p:txBody>
      </p:sp>
      <p:sp>
        <p:nvSpPr>
          <p:cNvPr id="4" name="Slide Number Placeholder 3"/>
          <p:cNvSpPr>
            <a:spLocks noGrp="1"/>
          </p:cNvSpPr>
          <p:nvPr>
            <p:ph type="sldNum" sz="quarter" idx="10"/>
          </p:nvPr>
        </p:nvSpPr>
        <p:spPr/>
        <p:txBody>
          <a:bodyPr/>
          <a:lstStyle/>
          <a:p>
            <a:fld id="{88B9A5F0-36AA-487D-9554-530DC84347F7}" type="slidenum">
              <a:rPr lang="en-US" smtClean="0"/>
              <a:pPr/>
              <a:t>41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2057400"/>
            <a:ext cx="6477000" cy="3810000"/>
          </a:xfrm>
        </p:spPr>
        <p:txBody>
          <a:bodyPr anchor="b">
            <a:noAutofit/>
          </a:bodyPr>
          <a:lstStyle>
            <a:lvl1pPr>
              <a:defRPr sz="9600" cap="all" baseline="0"/>
            </a:lvl1pPr>
          </a:lstStyle>
          <a:p>
            <a:r>
              <a:rPr kumimoji="0" lang="en-US" dirty="0" smtClean="0"/>
              <a:t>Click to edit Master title style</a:t>
            </a:r>
            <a:endParaRPr kumimoji="0"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31CF9941-0F7E-42B1-BC2B-A5AEA05237AB}" type="datetimeFigureOut">
              <a:rPr lang="en-US" smtClean="0"/>
              <a:pPr/>
              <a:t>6/18/09</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14F9A0-5F82-4DE0-BCCB-AC539D299D63}" type="slidenum">
              <a:rPr lang="en-US" smtClean="0"/>
              <a:pPr/>
              <a:t>‹#›</a:t>
            </a:fld>
            <a:endParaRPr lang="en-US"/>
          </a:p>
        </p:txBody>
      </p:sp>
      <p:pic>
        <p:nvPicPr>
          <p:cNvPr id="12" name="Picture 11" descr="penn_logo_noname.gif"/>
          <p:cNvPicPr>
            <a:picLocks noChangeAspect="1"/>
          </p:cNvPicPr>
          <p:nvPr userDrawn="1"/>
        </p:nvPicPr>
        <p:blipFill>
          <a:blip r:embed="rId2"/>
          <a:stretch>
            <a:fillRect/>
          </a:stretch>
        </p:blipFill>
        <p:spPr>
          <a:xfrm>
            <a:off x="76200" y="6172200"/>
            <a:ext cx="2057400" cy="570763"/>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CF9941-0F7E-42B1-BC2B-A5AEA05237AB}" type="datetimeFigureOut">
              <a:rPr lang="en-US" smtClean="0"/>
              <a:pPr/>
              <a:t>6/18/09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14F9A0-5F82-4DE0-BCCB-AC539D299D6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31CF9941-0F7E-42B1-BC2B-A5AEA05237AB}" type="datetimeFigureOut">
              <a:rPr lang="en-US" smtClean="0"/>
              <a:pPr/>
              <a:t>6/18/09</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14F9A0-5F82-4DE0-BCCB-AC539D299D6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1905000"/>
          </a:xfrm>
        </p:spPr>
        <p:txBody>
          <a:body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31CF9941-0F7E-42B1-BC2B-A5AEA05237AB}" type="datetimeFigureOut">
              <a:rPr lang="en-US" smtClean="0"/>
              <a:pPr/>
              <a:t>6/18/09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14F9A0-5F82-4DE0-BCCB-AC539D299D63}" type="slidenum">
              <a:rPr lang="en-US" smtClean="0"/>
              <a:pPr/>
              <a:t>‹#›</a:t>
            </a:fld>
            <a:endParaRPr lang="en-US" dirty="0"/>
          </a:p>
        </p:txBody>
      </p:sp>
      <p:sp>
        <p:nvSpPr>
          <p:cNvPr id="8" name="Content Placeholder 7"/>
          <p:cNvSpPr>
            <a:spLocks noGrp="1"/>
          </p:cNvSpPr>
          <p:nvPr>
            <p:ph sz="quarter" idx="1"/>
          </p:nvPr>
        </p:nvSpPr>
        <p:spPr>
          <a:xfrm>
            <a:off x="612648" y="2667000"/>
            <a:ext cx="8153400" cy="3429000"/>
          </a:xfrm>
        </p:spPr>
        <p:txBody>
          <a:bodyPr/>
          <a:lstStyle>
            <a:lvl1pPr>
              <a:spcAft>
                <a:spcPts val="600"/>
              </a:spcAft>
              <a:defRPr/>
            </a:lvl1pPr>
            <a:lvl2pPr>
              <a:spcAft>
                <a:spcPts val="600"/>
              </a:spcAft>
              <a:defRPr/>
            </a:lvl2pPr>
            <a:lvl3pPr>
              <a:spcAft>
                <a:spcPts val="600"/>
              </a:spcAft>
              <a:defRPr/>
            </a:lvl3pPr>
            <a:lvl4pPr>
              <a:spcAft>
                <a:spcPts val="600"/>
              </a:spcAft>
              <a:defRPr/>
            </a:lvl4pPr>
            <a:lvl5pPr>
              <a:spcAft>
                <a:spcPts val="600"/>
              </a:spcAft>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2514600"/>
          </a:xfrm>
        </p:spPr>
        <p:txBody>
          <a:bodyPr anchor="t">
            <a:normAutofit/>
          </a:bodyPr>
          <a:lstStyle>
            <a:lvl1pPr marL="0" indent="0">
              <a:buNone/>
              <a:defRPr sz="36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914400"/>
            <a:ext cx="7772400" cy="16764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914400"/>
            <a:ext cx="7620000" cy="1676400"/>
          </a:xfrm>
        </p:spPr>
        <p:txBody>
          <a:bodyPr/>
          <a:lstStyle>
            <a:lvl1pPr algn="l">
              <a:buNone/>
              <a:defRPr sz="60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fld id="{31CF9941-0F7E-42B1-BC2B-A5AEA05237AB}" type="datetimeFigureOut">
              <a:rPr lang="en-US" smtClean="0"/>
              <a:pPr/>
              <a:t>6/18/09</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14F9A0-5F82-4DE0-BCCB-AC539D299D63}"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pic>
        <p:nvPicPr>
          <p:cNvPr id="10" name="Picture 9" descr="shield_color.gif"/>
          <p:cNvPicPr>
            <a:picLocks noChangeAspect="1"/>
          </p:cNvPicPr>
          <p:nvPr userDrawn="1"/>
        </p:nvPicPr>
        <p:blipFill>
          <a:blip r:embed="rId2"/>
          <a:stretch>
            <a:fillRect/>
          </a:stretch>
        </p:blipFill>
        <p:spPr>
          <a:xfrm>
            <a:off x="8410575" y="0"/>
            <a:ext cx="733425" cy="828675"/>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31CF9941-0F7E-42B1-BC2B-A5AEA05237AB}" type="datetimeFigureOut">
              <a:rPr lang="en-US" smtClean="0"/>
              <a:pPr/>
              <a:t>6/18/09</a:t>
            </a:fld>
            <a:endParaRPr lang="en-US"/>
          </a:p>
        </p:txBody>
      </p:sp>
      <p:sp>
        <p:nvSpPr>
          <p:cNvPr id="10" name="Slide Number Placeholder 9"/>
          <p:cNvSpPr>
            <a:spLocks noGrp="1"/>
          </p:cNvSpPr>
          <p:nvPr>
            <p:ph type="sldNum" sz="quarter" idx="16"/>
          </p:nvPr>
        </p:nvSpPr>
        <p:spPr/>
        <p:txBody>
          <a:bodyPr rtlCol="0"/>
          <a:lstStyle/>
          <a:p>
            <a:fld id="{4C14F9A0-5F82-4DE0-BCCB-AC539D299D63}"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31CF9941-0F7E-42B1-BC2B-A5AEA05237AB}" type="datetimeFigureOut">
              <a:rPr lang="en-US" smtClean="0"/>
              <a:pPr/>
              <a:t>6/18/09</a:t>
            </a:fld>
            <a:endParaRPr lang="en-US"/>
          </a:p>
        </p:txBody>
      </p:sp>
      <p:sp>
        <p:nvSpPr>
          <p:cNvPr id="12" name="Slide Number Placeholder 11"/>
          <p:cNvSpPr>
            <a:spLocks noGrp="1"/>
          </p:cNvSpPr>
          <p:nvPr>
            <p:ph type="sldNum" sz="quarter" idx="16"/>
          </p:nvPr>
        </p:nvSpPr>
        <p:spPr/>
        <p:txBody>
          <a:bodyPr rtlCol="0"/>
          <a:lstStyle/>
          <a:p>
            <a:fld id="{4C14F9A0-5F82-4DE0-BCCB-AC539D299D63}"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1CF9941-0F7E-42B1-BC2B-A5AEA05237AB}" type="datetimeFigureOut">
              <a:rPr lang="en-US" smtClean="0"/>
              <a:pPr/>
              <a:t>6/18/09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14F9A0-5F82-4DE0-BCCB-AC539D299D6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CF9941-0F7E-42B1-BC2B-A5AEA05237AB}" type="datetimeFigureOut">
              <a:rPr lang="en-US" smtClean="0"/>
              <a:pPr/>
              <a:t>6/18/09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14F9A0-5F82-4DE0-BCCB-AC539D299D6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1CF9941-0F7E-42B1-BC2B-A5AEA05237AB}" type="datetimeFigureOut">
              <a:rPr lang="en-US" smtClean="0"/>
              <a:pPr/>
              <a:t>6/18/09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14F9A0-5F82-4DE0-BCCB-AC539D299D63}"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1CF9941-0F7E-42B1-BC2B-A5AEA05237AB}" type="datetimeFigureOut">
              <a:rPr lang="en-US" smtClean="0"/>
              <a:pPr/>
              <a:t>6/18/09</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14F9A0-5F82-4DE0-BCCB-AC539D299D63}"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4" Type="http://schemas.openxmlformats.org/officeDocument/2006/relationships/slideLayout" Target="../slideLayouts/slideLayout4.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 Type="http://schemas.openxmlformats.org/officeDocument/2006/relationships/slideLayout" Target="../slideLayouts/slideLayout1.xml"/><Relationship Id="rId6" Type="http://schemas.openxmlformats.org/officeDocument/2006/relationships/slideLayout" Target="../slideLayouts/slideLayout6.xml"/><Relationship Id="rId8" Type="http://schemas.openxmlformats.org/officeDocument/2006/relationships/slideLayout" Target="../slideLayouts/slideLayout8.xml"/><Relationship Id="rId13" Type="http://schemas.openxmlformats.org/officeDocument/2006/relationships/image" Target="../media/image3.gif"/><Relationship Id="rId10" Type="http://schemas.openxmlformats.org/officeDocument/2006/relationships/slideLayout" Target="../slideLayouts/slideLayout10.xml"/><Relationship Id="rId5" Type="http://schemas.openxmlformats.org/officeDocument/2006/relationships/slideLayout" Target="../slideLayouts/slideLayout5.xml"/><Relationship Id="rId12" Type="http://schemas.openxmlformats.org/officeDocument/2006/relationships/theme" Target="../theme/theme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1905000"/>
          </a:xfrm>
          <a:prstGeom prst="rect">
            <a:avLst/>
          </a:prstGeom>
        </p:spPr>
        <p:txBody>
          <a:bodyPr vert="horz" anchor="ctr">
            <a:no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612648" y="2514600"/>
            <a:ext cx="8153400" cy="361188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1CF9941-0F7E-42B1-BC2B-A5AEA05237AB}" type="datetimeFigureOut">
              <a:rPr lang="en-US" smtClean="0"/>
              <a:pPr/>
              <a:t>6/18/09</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220980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2209800"/>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14F9A0-5F82-4DE0-BCCB-AC539D299D63}" type="slidenum">
              <a:rPr lang="en-US" smtClean="0"/>
              <a:pPr/>
              <a:t>‹#›</a:t>
            </a:fld>
            <a:endParaRPr lang="en-US" dirty="0"/>
          </a:p>
        </p:txBody>
      </p:sp>
      <p:pic>
        <p:nvPicPr>
          <p:cNvPr id="10" name="Picture 9" descr="shield_color.gif"/>
          <p:cNvPicPr>
            <a:picLocks noChangeAspect="1"/>
          </p:cNvPicPr>
          <p:nvPr/>
        </p:nvPicPr>
        <p:blipFill>
          <a:blip r:embed="rId13"/>
          <a:stretch>
            <a:fillRect/>
          </a:stretch>
        </p:blipFill>
        <p:spPr>
          <a:xfrm>
            <a:off x="8410575" y="0"/>
            <a:ext cx="733425" cy="828675"/>
          </a:xfrm>
          <a:prstGeom prst="rect">
            <a:avLst/>
          </a:prstGeom>
        </p:spPr>
      </p:pic>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80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44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40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36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32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3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3" Type="http://schemas.openxmlformats.org/officeDocument/2006/relationships/image" Target="../media/image5.tif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
            </a:r>
            <a:br>
              <a:rPr lang="en-US" dirty="0" smtClean="0"/>
            </a:br>
            <a:r>
              <a:rPr lang="en-US" dirty="0" smtClean="0"/>
              <a:t>EMAIL-SIG</a:t>
            </a:r>
            <a:br>
              <a:rPr lang="en-US" dirty="0" smtClean="0"/>
            </a:br>
            <a:r>
              <a:rPr lang="en-US" dirty="0" smtClean="0"/>
              <a:t/>
            </a:r>
            <a:br>
              <a:rPr lang="en-US" dirty="0" smtClean="0"/>
            </a:br>
            <a:r>
              <a:rPr lang="en-US" sz="3600" dirty="0" smtClean="0"/>
              <a:t>Service Update</a:t>
            </a:r>
            <a:br>
              <a:rPr lang="en-US" sz="3600" dirty="0" smtClean="0"/>
            </a:br>
            <a:r>
              <a:rPr lang="en-US" sz="3600" dirty="0" smtClean="0"/>
              <a:t>June 18, 2009</a:t>
            </a:r>
            <a:endParaRPr lang="en-US" sz="3600" dirty="0"/>
          </a:p>
        </p:txBody>
      </p:sp>
      <p:sp>
        <p:nvSpPr>
          <p:cNvPr id="3" name="Subtitle 2"/>
          <p:cNvSpPr>
            <a:spLocks noGrp="1"/>
          </p:cNvSpPr>
          <p:nvPr>
            <p:ph type="subTitle" idx="1"/>
          </p:nvPr>
        </p:nvSpPr>
        <p:spPr/>
        <p:txBody>
          <a:bodyPr/>
          <a:lstStyle/>
          <a:p>
            <a:r>
              <a:rPr lang="en-US" dirty="0" smtClean="0"/>
              <a:t>ISC Networking &amp; Telecommunications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err="1" smtClean="0"/>
              <a:t>Nagios</a:t>
            </a:r>
            <a:r>
              <a:rPr lang="en-US" dirty="0" smtClean="0"/>
              <a:t> polls services, reports availability</a:t>
            </a:r>
          </a:p>
          <a:p>
            <a:r>
              <a:rPr lang="en-US" dirty="0" err="1" smtClean="0"/>
              <a:t>Logcaster</a:t>
            </a:r>
            <a:r>
              <a:rPr lang="en-US" dirty="0" smtClean="0"/>
              <a:t> examines event logs</a:t>
            </a:r>
          </a:p>
          <a:p>
            <a:r>
              <a:rPr lang="en-US" dirty="0" smtClean="0"/>
              <a:t>Spectrum pings, sends alarms</a:t>
            </a:r>
          </a:p>
          <a:p>
            <a:r>
              <a:rPr lang="en-US" dirty="0" err="1" smtClean="0"/>
              <a:t>Oncall</a:t>
            </a:r>
            <a:r>
              <a:rPr lang="en-US" dirty="0" smtClean="0"/>
              <a:t> service 24x7x365</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a:t>
            </a:r>
            <a:endParaRPr lang="en-US" dirty="0"/>
          </a:p>
        </p:txBody>
      </p:sp>
      <p:sp>
        <p:nvSpPr>
          <p:cNvPr id="3" name="Content Placeholder 2"/>
          <p:cNvSpPr>
            <a:spLocks noGrp="1"/>
          </p:cNvSpPr>
          <p:nvPr>
            <p:ph sz="quarter" idx="1"/>
          </p:nvPr>
        </p:nvSpPr>
        <p:spPr/>
        <p:txBody>
          <a:bodyPr>
            <a:normAutofit fontScale="62500" lnSpcReduction="20000"/>
          </a:bodyPr>
          <a:lstStyle/>
          <a:p>
            <a:r>
              <a:rPr lang="en-US" dirty="0" smtClean="0"/>
              <a:t>Feb 11, 12pm-2pm: security patch</a:t>
            </a:r>
          </a:p>
          <a:p>
            <a:r>
              <a:rPr lang="en-US" dirty="0" smtClean="0"/>
              <a:t>April 15, 5:30pm-5:35pm failover to secondary store for a security patch</a:t>
            </a:r>
          </a:p>
          <a:p>
            <a:r>
              <a:rPr lang="en-US" dirty="0" smtClean="0"/>
              <a:t>May 21, 6am-7am: Account Management outage for mail routing upgrade</a:t>
            </a:r>
          </a:p>
          <a:p>
            <a:r>
              <a:rPr lang="en-US" dirty="0" smtClean="0"/>
              <a:t>May 29, 3:30pm-3:35pm: BlackBerry security patch</a:t>
            </a:r>
          </a:p>
          <a:p>
            <a:r>
              <a:rPr lang="en-US" dirty="0" smtClean="0"/>
              <a:t>Periodic user moves between </a:t>
            </a:r>
            <a:r>
              <a:rPr lang="en-US" dirty="0" err="1" smtClean="0"/>
              <a:t>SGs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 name="Text Placeholder 8"/>
          <p:cNvSpPr>
            <a:spLocks noGrp="1"/>
          </p:cNvSpPr>
          <p:nvPr>
            <p:ph type="body" sz="half" idx="4294967295"/>
          </p:nvPr>
        </p:nvSpPr>
        <p:spPr>
          <a:xfrm>
            <a:off x="381000" y="6019800"/>
            <a:ext cx="8763000" cy="838200"/>
          </a:xfrm>
        </p:spPr>
        <p:txBody>
          <a:bodyPr>
            <a:normAutofit fontScale="62500" lnSpcReduction="20000"/>
          </a:bodyPr>
          <a:lstStyle/>
          <a:p>
            <a:r>
              <a:rPr lang="en-US" dirty="0" err="1" smtClean="0"/>
              <a:t>https://zimbra.upenn.edu/home/nt-dtime/Calendar?fmt</a:t>
            </a:r>
            <a:r>
              <a:rPr lang="en-US" dirty="0" smtClean="0"/>
              <a:t>=html</a:t>
            </a:r>
            <a:endParaRPr lang="en-US" dirty="0"/>
          </a:p>
        </p:txBody>
      </p:sp>
      <p:pic>
        <p:nvPicPr>
          <p:cNvPr id="10" name="Picture Placeholder 9" descr="nt-dtime.tif"/>
          <p:cNvPicPr>
            <a:picLocks noGrp="1" noChangeAspect="1"/>
          </p:cNvPicPr>
          <p:nvPr>
            <p:ph type="pic" idx="4294967295"/>
          </p:nvPr>
        </p:nvPicPr>
        <p:blipFill>
          <a:blip r:embed="rId3"/>
          <a:srcRect l="-28430" r="-28430"/>
          <a:stretch>
            <a:fillRect/>
          </a:stretch>
        </p:blipFill>
        <p:spPr>
          <a:xfrm>
            <a:off x="-381000" y="0"/>
            <a:ext cx="9991863" cy="6019800"/>
          </a:xfrm>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Remedy Cases</a:t>
            </a:r>
            <a:endParaRPr lang="en-US" dirty="0"/>
          </a:p>
        </p:txBody>
      </p:sp>
      <p:sp>
        <p:nvSpPr>
          <p:cNvPr id="6" name="Content Placeholder 5"/>
          <p:cNvSpPr>
            <a:spLocks noGrp="1"/>
          </p:cNvSpPr>
          <p:nvPr>
            <p:ph sz="quarter" idx="1"/>
          </p:nvPr>
        </p:nvSpPr>
        <p:spPr/>
        <p:txBody>
          <a:bodyPr>
            <a:normAutofit fontScale="70000" lnSpcReduction="20000"/>
          </a:bodyPr>
          <a:lstStyle/>
          <a:p>
            <a:r>
              <a:rPr lang="en-US" dirty="0" smtClean="0"/>
              <a:t>SLA: 24 hour response</a:t>
            </a:r>
          </a:p>
          <a:p>
            <a:r>
              <a:rPr lang="en-US" dirty="0" smtClean="0"/>
              <a:t>Since December, 163 cases; up 133%</a:t>
            </a:r>
          </a:p>
          <a:p>
            <a:r>
              <a:rPr lang="en-US" dirty="0" smtClean="0"/>
              <a:t>Shortest: 8 minutes</a:t>
            </a:r>
          </a:p>
          <a:p>
            <a:r>
              <a:rPr lang="en-US" dirty="0" smtClean="0"/>
              <a:t>&lt;24 hours to resolve 56% of cases</a:t>
            </a:r>
          </a:p>
          <a:p>
            <a:r>
              <a:rPr lang="en-US" dirty="0" smtClean="0"/>
              <a:t>Longest: Months (delegates, handhelds, response,</a:t>
            </a:r>
            <a:br>
              <a:rPr lang="en-US" dirty="0" smtClean="0"/>
            </a:br>
            <a:r>
              <a:rPr lang="en-US" dirty="0" smtClean="0"/>
              <a:t> complexity, vendor escalation)</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Accomplishments</a:t>
            </a:r>
            <a:endParaRPr lang="en-US" dirty="0"/>
          </a:p>
        </p:txBody>
      </p:sp>
      <p:sp>
        <p:nvSpPr>
          <p:cNvPr id="3" name="Content Placeholder 2"/>
          <p:cNvSpPr>
            <a:spLocks noGrp="1"/>
          </p:cNvSpPr>
          <p:nvPr>
            <p:ph sz="quarter" idx="1"/>
          </p:nvPr>
        </p:nvSpPr>
        <p:spPr>
          <a:xfrm>
            <a:off x="612648" y="2667000"/>
            <a:ext cx="8153400" cy="3810000"/>
          </a:xfrm>
        </p:spPr>
        <p:txBody>
          <a:bodyPr>
            <a:normAutofit fontScale="92500" lnSpcReduction="20000"/>
          </a:bodyPr>
          <a:lstStyle/>
          <a:p>
            <a:r>
              <a:rPr lang="en-US" dirty="0" smtClean="0"/>
              <a:t>Storage </a:t>
            </a:r>
            <a:r>
              <a:rPr lang="en-US" dirty="0" err="1" smtClean="0"/>
              <a:t>rearchitecture</a:t>
            </a:r>
            <a:endParaRPr lang="en-US" dirty="0" smtClean="0"/>
          </a:p>
          <a:p>
            <a:r>
              <a:rPr lang="en-US" dirty="0" smtClean="0"/>
              <a:t>Free/busy sharing with ISC Zimbra</a:t>
            </a:r>
          </a:p>
          <a:p>
            <a:r>
              <a:rPr lang="en-US" dirty="0" smtClean="0"/>
              <a:t>Guide to switching an account to Zimbra</a:t>
            </a:r>
          </a:p>
          <a:p>
            <a:r>
              <a:rPr lang="en-US" dirty="0" smtClean="0"/>
              <a:t>Development work on account compromise detection/locking</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Rates</a:t>
            </a:r>
            <a:endParaRPr lang="en-US" dirty="0"/>
          </a:p>
        </p:txBody>
      </p:sp>
      <p:sp>
        <p:nvSpPr>
          <p:cNvPr id="3" name="Content Placeholder 2"/>
          <p:cNvSpPr>
            <a:spLocks noGrp="1"/>
          </p:cNvSpPr>
          <p:nvPr>
            <p:ph sz="quarter" idx="1"/>
          </p:nvPr>
        </p:nvSpPr>
        <p:spPr>
          <a:xfrm>
            <a:off x="612648" y="2667000"/>
            <a:ext cx="8531352" cy="4191000"/>
          </a:xfrm>
        </p:spPr>
        <p:txBody>
          <a:bodyPr>
            <a:normAutofit fontScale="55000" lnSpcReduction="20000"/>
          </a:bodyPr>
          <a:lstStyle/>
          <a:p>
            <a:r>
              <a:rPr lang="en-US" dirty="0" smtClean="0"/>
              <a:t>No change to base price since July 2007; $7.50/month</a:t>
            </a:r>
          </a:p>
          <a:p>
            <a:r>
              <a:rPr lang="en-US" dirty="0" smtClean="0"/>
              <a:t>Additional storage: $1.25/250MB/month (FY10, up from $1, announced in 12/2008)</a:t>
            </a:r>
          </a:p>
          <a:p>
            <a:r>
              <a:rPr lang="en-US" b="1" dirty="0" smtClean="0"/>
              <a:t>Change: </a:t>
            </a:r>
            <a:r>
              <a:rPr lang="en-US" dirty="0" smtClean="0"/>
              <a:t>August 2009 - default quota 500 MB</a:t>
            </a:r>
          </a:p>
          <a:p>
            <a:r>
              <a:rPr lang="en-US" b="1" dirty="0" smtClean="0"/>
              <a:t>Change:</a:t>
            </a:r>
            <a:r>
              <a:rPr lang="en-US" dirty="0" smtClean="0"/>
              <a:t> Max quota by LSP up to 2 GB</a:t>
            </a:r>
          </a:p>
          <a:p>
            <a:r>
              <a:rPr lang="en-US" b="1" dirty="0" smtClean="0"/>
              <a:t>Change:</a:t>
            </a:r>
            <a:r>
              <a:rPr lang="en-US" dirty="0" smtClean="0"/>
              <a:t> Auto-quota up to 2 GB</a:t>
            </a:r>
          </a:p>
          <a:p>
            <a:r>
              <a:rPr lang="en-US" b="1" dirty="0" smtClean="0"/>
              <a:t>Change:</a:t>
            </a:r>
            <a:r>
              <a:rPr lang="en-US" dirty="0" smtClean="0"/>
              <a:t> Quota 2-5 GB - $50 onetime setup fee</a:t>
            </a:r>
            <a:endParaRPr lang="en-US" b="1" dirty="0" smtClean="0"/>
          </a:p>
          <a:p>
            <a:r>
              <a:rPr lang="en-US" b="1" dirty="0" smtClean="0"/>
              <a:t>Change:</a:t>
            </a:r>
            <a:r>
              <a:rPr lang="en-US" dirty="0" smtClean="0"/>
              <a:t> Potential BlackBerry rate increase (RIM support)</a:t>
            </a:r>
          </a:p>
          <a:p>
            <a:r>
              <a:rPr lang="en-US" dirty="0" smtClean="0"/>
              <a:t>Migrations charged T&amp;M</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Short-term (0-3 months)</a:t>
            </a:r>
          </a:p>
          <a:p>
            <a:r>
              <a:rPr lang="en-US" dirty="0" smtClean="0"/>
              <a:t>Medium-term (4-12 months)</a:t>
            </a:r>
          </a:p>
          <a:p>
            <a:r>
              <a:rPr lang="en-US" dirty="0" smtClean="0"/>
              <a:t>Long-term (&gt;1 year)</a:t>
            </a:r>
            <a:endParaRPr lang="en-US" dirty="0"/>
          </a:p>
        </p:txBody>
      </p:sp>
      <p:sp>
        <p:nvSpPr>
          <p:cNvPr id="4" name="Title 3"/>
          <p:cNvSpPr>
            <a:spLocks noGrp="1"/>
          </p:cNvSpPr>
          <p:nvPr>
            <p:ph type="title"/>
          </p:nvPr>
        </p:nvSpPr>
        <p:spPr/>
        <p:txBody>
          <a:bodyPr/>
          <a:lstStyle/>
          <a:p>
            <a:r>
              <a:rPr lang="en-US" dirty="0" smtClean="0"/>
              <a:t>Exchange Roadmap</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Short-term</a:t>
            </a:r>
            <a:endParaRPr lang="en-US" dirty="0"/>
          </a:p>
        </p:txBody>
      </p:sp>
      <p:sp>
        <p:nvSpPr>
          <p:cNvPr id="5" name="Content Placeholder 4"/>
          <p:cNvSpPr>
            <a:spLocks noGrp="1"/>
          </p:cNvSpPr>
          <p:nvPr>
            <p:ph sz="quarter" idx="1"/>
          </p:nvPr>
        </p:nvSpPr>
        <p:spPr/>
        <p:txBody>
          <a:bodyPr>
            <a:normAutofit/>
          </a:bodyPr>
          <a:lstStyle/>
          <a:p>
            <a:r>
              <a:rPr lang="en-US" dirty="0" smtClean="0"/>
              <a:t>Monitoring</a:t>
            </a:r>
          </a:p>
          <a:p>
            <a:r>
              <a:rPr lang="en-US" dirty="0" smtClean="0"/>
              <a:t>Free/busy sharing with Wharton</a:t>
            </a:r>
          </a:p>
          <a:p>
            <a:r>
              <a:rPr lang="en-US" dirty="0" smtClean="0"/>
              <a:t>Client testing to support large quotas</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Devices</a:t>
            </a:r>
            <a:endParaRPr lang="en-US" dirty="0"/>
          </a:p>
        </p:txBody>
      </p:sp>
      <p:sp>
        <p:nvSpPr>
          <p:cNvPr id="3" name="Content Placeholder 2"/>
          <p:cNvSpPr>
            <a:spLocks noGrp="1"/>
          </p:cNvSpPr>
          <p:nvPr>
            <p:ph sz="quarter" idx="1"/>
          </p:nvPr>
        </p:nvSpPr>
        <p:spPr>
          <a:xfrm>
            <a:off x="612648" y="2667000"/>
            <a:ext cx="8531352" cy="4191000"/>
          </a:xfrm>
        </p:spPr>
        <p:txBody>
          <a:bodyPr>
            <a:normAutofit fontScale="70000" lnSpcReduction="20000"/>
          </a:bodyPr>
          <a:lstStyle/>
          <a:p>
            <a:pPr>
              <a:buNone/>
            </a:pPr>
            <a:r>
              <a:rPr lang="en-US" dirty="0" smtClean="0"/>
              <a:t>	</a:t>
            </a:r>
            <a:r>
              <a:rPr lang="en-US" dirty="0" err="1" smtClean="0"/>
              <a:t>iPhone</a:t>
            </a:r>
            <a:r>
              <a:rPr lang="en-US" dirty="0" smtClean="0"/>
              <a:t> 3.0</a:t>
            </a:r>
          </a:p>
          <a:p>
            <a:r>
              <a:rPr lang="en-US" dirty="0" smtClean="0"/>
              <a:t>  Invite attendees to meetings now via ActiveSync</a:t>
            </a:r>
          </a:p>
          <a:p>
            <a:r>
              <a:rPr lang="en-US" dirty="0" smtClean="0"/>
              <a:t>   Keep local calendars and Exchange calendar</a:t>
            </a:r>
          </a:p>
          <a:p>
            <a:r>
              <a:rPr lang="en-US" dirty="0" smtClean="0"/>
              <a:t>   Encrypt locally stored info (</a:t>
            </a:r>
            <a:r>
              <a:rPr lang="en-US" dirty="0" err="1" smtClean="0"/>
              <a:t>iPhone</a:t>
            </a:r>
            <a:r>
              <a:rPr lang="en-US" dirty="0" smtClean="0"/>
              <a:t> 3G S only)</a:t>
            </a:r>
          </a:p>
          <a:p>
            <a:r>
              <a:rPr lang="en-US" dirty="0" smtClean="0"/>
              <a:t>  Palm Pre</a:t>
            </a:r>
          </a:p>
          <a:p>
            <a:r>
              <a:rPr lang="en-US" dirty="0" smtClean="0"/>
              <a:t>   ActiveSync support (Mail, calendar, contacts)</a:t>
            </a:r>
          </a:p>
          <a:p>
            <a:r>
              <a:rPr lang="en-US" dirty="0" smtClean="0"/>
              <a:t>   No PDA policy compliance yet; passwords recommended</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Medium-term</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Integration with ACD and campus call centers</a:t>
            </a:r>
          </a:p>
          <a:p>
            <a:r>
              <a:rPr lang="en-US" dirty="0" smtClean="0"/>
              <a:t>Entourage for Exchange Web Services</a:t>
            </a:r>
          </a:p>
          <a:p>
            <a:r>
              <a:rPr lang="en-US" dirty="0" smtClean="0"/>
              <a:t>Round-trip delay detection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 name="Text Placeholder 25"/>
          <p:cNvSpPr>
            <a:spLocks noGrp="1"/>
          </p:cNvSpPr>
          <p:nvPr>
            <p:ph type="body" idx="1"/>
          </p:nvPr>
        </p:nvSpPr>
        <p:spPr>
          <a:xfrm>
            <a:off x="1371600" y="2743200"/>
            <a:ext cx="7123113" cy="3276600"/>
          </a:xfrm>
        </p:spPr>
        <p:txBody>
          <a:bodyPr>
            <a:normAutofit/>
          </a:bodyPr>
          <a:lstStyle/>
          <a:p>
            <a:r>
              <a:rPr lang="en-US" sz="4400" dirty="0" smtClean="0"/>
              <a:t>Exchange</a:t>
            </a:r>
          </a:p>
          <a:p>
            <a:r>
              <a:rPr lang="en-US" sz="4400" dirty="0" smtClean="0"/>
              <a:t>Forward-Only</a:t>
            </a:r>
          </a:p>
          <a:p>
            <a:r>
              <a:rPr lang="en-US" sz="4400" dirty="0" smtClean="0"/>
              <a:t>SMTP-Relay</a:t>
            </a:r>
          </a:p>
          <a:p>
            <a:r>
              <a:rPr lang="en-US" sz="4400" dirty="0" smtClean="0"/>
              <a:t>Zimbra</a:t>
            </a:r>
            <a:endParaRPr lang="en-US" sz="4400" dirty="0"/>
          </a:p>
        </p:txBody>
      </p:sp>
      <p:sp>
        <p:nvSpPr>
          <p:cNvPr id="25" name="Title 24"/>
          <p:cNvSpPr>
            <a:spLocks noGrp="1"/>
          </p:cNvSpPr>
          <p:nvPr>
            <p:ph type="title"/>
          </p:nvPr>
        </p:nvSpPr>
        <p:spPr/>
        <p:txBody>
          <a:bodyPr/>
          <a:lstStyle/>
          <a:p>
            <a:r>
              <a:rPr lang="en-US" dirty="0" smtClean="0"/>
              <a:t>Format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Long-term</a:t>
            </a:r>
            <a:endParaRPr lang="en-US" dirty="0"/>
          </a:p>
        </p:txBody>
      </p:sp>
      <p:sp>
        <p:nvSpPr>
          <p:cNvPr id="3" name="Content Placeholder 2"/>
          <p:cNvSpPr>
            <a:spLocks noGrp="1"/>
          </p:cNvSpPr>
          <p:nvPr>
            <p:ph sz="quarter" idx="1"/>
          </p:nvPr>
        </p:nvSpPr>
        <p:spPr/>
        <p:txBody>
          <a:bodyPr/>
          <a:lstStyle/>
          <a:p>
            <a:pPr>
              <a:buNone/>
            </a:pPr>
            <a:r>
              <a:rPr lang="en-US" dirty="0" smtClean="0"/>
              <a:t>Contain costs</a:t>
            </a:r>
          </a:p>
          <a:p>
            <a:pPr>
              <a:buNone/>
            </a:pPr>
            <a:r>
              <a:rPr lang="en-US" dirty="0" smtClean="0"/>
              <a:t>Clients: ZDC, Apple Mail and iCal</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 - Customers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Split communities finding free/busy sharing useful?</a:t>
            </a:r>
          </a:p>
          <a:p>
            <a:pPr>
              <a:buNone/>
            </a:pPr>
            <a:r>
              <a:rPr lang="en-US" dirty="0" smtClean="0"/>
              <a:t>	Any interest in a service that costs less but has a lower SLA? Or a two-tiered service with VIP support?</a:t>
            </a:r>
          </a:p>
          <a:p>
            <a:r>
              <a:rPr lang="en-US" dirty="0" smtClean="0"/>
              <a:t>Any interest in content filtering?</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 – Your topics</a:t>
            </a:r>
            <a:endParaRPr lang="en-US" dirty="0"/>
          </a:p>
        </p:txBody>
      </p:sp>
      <p:sp>
        <p:nvSpPr>
          <p:cNvPr id="3" name="Content Placeholder 2"/>
          <p:cNvSpPr>
            <a:spLocks noGrp="1"/>
          </p:cNvSpPr>
          <p:nvPr>
            <p:ph sz="quarter" idx="1"/>
          </p:nvPr>
        </p:nvSpPr>
        <p:spPr/>
        <p:txBody>
          <a:bodyPr/>
          <a:lstStyle/>
          <a:p>
            <a:r>
              <a:rPr lang="en-US" dirty="0" smtClean="0"/>
              <a:t>BlackBerry vs. ActiveSync in Account Management</a:t>
            </a:r>
          </a:p>
          <a:p>
            <a:r>
              <a:rPr lang="en-US" dirty="0" smtClean="0"/>
              <a:t>Larger quotas</a:t>
            </a:r>
          </a:p>
          <a:p>
            <a:r>
              <a:rPr lang="en-US" dirty="0" smtClean="0"/>
              <a:t>SSL certificates for SMTP servers</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a:xfrm>
            <a:off x="612648" y="2667000"/>
            <a:ext cx="8153400" cy="2971800"/>
          </a:xfrm>
        </p:spPr>
        <p:txBody>
          <a:bodyPr>
            <a:normAutofit fontScale="77500" lnSpcReduction="20000"/>
          </a:bodyPr>
          <a:lstStyle/>
          <a:p>
            <a:r>
              <a:rPr lang="en-US" dirty="0" smtClean="0">
                <a:solidFill>
                  <a:srgbClr val="002060"/>
                </a:solidFill>
              </a:rPr>
              <a:t>http://</a:t>
            </a:r>
            <a:r>
              <a:rPr lang="en-US" dirty="0" err="1" smtClean="0">
                <a:solidFill>
                  <a:srgbClr val="002060"/>
                </a:solidFill>
              </a:rPr>
              <a:t>www.upenn.edu</a:t>
            </a:r>
            <a:r>
              <a:rPr lang="en-US" dirty="0" smtClean="0">
                <a:solidFill>
                  <a:srgbClr val="002060"/>
                </a:solidFill>
              </a:rPr>
              <a:t>/computing/email/</a:t>
            </a:r>
          </a:p>
          <a:p>
            <a:r>
              <a:rPr lang="en-US" dirty="0" smtClean="0">
                <a:solidFill>
                  <a:srgbClr val="002060"/>
                </a:solidFill>
              </a:rPr>
              <a:t>http://</a:t>
            </a:r>
            <a:r>
              <a:rPr lang="en-US" dirty="0" err="1" smtClean="0">
                <a:solidFill>
                  <a:srgbClr val="002060"/>
                </a:solidFill>
              </a:rPr>
              <a:t>www.upenn.edu</a:t>
            </a:r>
            <a:r>
              <a:rPr lang="en-US" dirty="0" smtClean="0">
                <a:solidFill>
                  <a:srgbClr val="002060"/>
                </a:solidFill>
              </a:rPr>
              <a:t>/computing/email/exchange/sig-meetings/</a:t>
            </a:r>
          </a:p>
          <a:p>
            <a:r>
              <a:rPr lang="en-US" dirty="0" smtClean="0">
                <a:solidFill>
                  <a:srgbClr val="002060"/>
                </a:solidFill>
              </a:rPr>
              <a:t>http://</a:t>
            </a:r>
            <a:r>
              <a:rPr lang="en-US" dirty="0" err="1" smtClean="0">
                <a:solidFill>
                  <a:srgbClr val="002060"/>
                </a:solidFill>
              </a:rPr>
              <a:t>prowiki.isc.upenn.edu</a:t>
            </a:r>
            <a:r>
              <a:rPr lang="en-US" dirty="0" smtClean="0">
                <a:solidFill>
                  <a:srgbClr val="002060"/>
                </a:solidFill>
              </a:rPr>
              <a:t>/wiki/</a:t>
            </a:r>
          </a:p>
          <a:p>
            <a:r>
              <a:rPr lang="en-US" dirty="0" smtClean="0">
                <a:solidFill>
                  <a:srgbClr val="002060"/>
                </a:solidFill>
              </a:rPr>
              <a:t>http://</a:t>
            </a:r>
            <a:r>
              <a:rPr lang="en-US" dirty="0" err="1" smtClean="0">
                <a:solidFill>
                  <a:srgbClr val="002060"/>
                </a:solidFill>
              </a:rPr>
              <a:t>status.net.isc.upenn.edu</a:t>
            </a:r>
            <a:r>
              <a:rPr lang="en-US" dirty="0" smtClean="0">
                <a:solidFill>
                  <a:srgbClr val="002060"/>
                </a:solidFill>
              </a:rPr>
              <a:t>/</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4"/>
          <p:cNvSpPr txBox="1">
            <a:spLocks/>
          </p:cNvSpPr>
          <p:nvPr/>
        </p:nvSpPr>
        <p:spPr>
          <a:xfrm>
            <a:off x="990600" y="0"/>
            <a:ext cx="8153400" cy="53340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small" spc="0" normalizeH="0" baseline="0" noProof="0" dirty="0" smtClean="0">
                <a:ln>
                  <a:noFill/>
                </a:ln>
                <a:solidFill>
                  <a:schemeClr val="tx2"/>
                </a:solidFill>
                <a:effectLst/>
                <a:uLnTx/>
                <a:uFillTx/>
                <a:latin typeface="+mj-lt"/>
                <a:ea typeface="+mj-ea"/>
                <a:cs typeface="+mj-cs"/>
              </a:rPr>
              <a:t>Forward-Only</a:t>
            </a:r>
            <a:endParaRPr kumimoji="0" lang="en-US" sz="8000" b="0" i="0" u="none" strike="noStrike" kern="1200" cap="small" spc="0" normalizeH="0" baseline="0" noProof="0" dirty="0">
              <a:ln>
                <a:noFill/>
              </a:ln>
              <a:solidFill>
                <a:schemeClr val="tx2"/>
              </a:solidFill>
              <a:effectLst/>
              <a:uLnTx/>
              <a:uFillTx/>
              <a:latin typeface="+mj-lt"/>
              <a:ea typeface="+mj-ea"/>
              <a:cs typeface="+mj-cs"/>
            </a:endParaRPr>
          </a:p>
        </p:txBody>
      </p:sp>
      <p:cxnSp>
        <p:nvCxnSpPr>
          <p:cNvPr id="5" name="Straight Connector 4"/>
          <p:cNvCxnSpPr/>
          <p:nvPr/>
        </p:nvCxnSpPr>
        <p:spPr>
          <a:xfrm>
            <a:off x="1066800" y="3429000"/>
            <a:ext cx="8077200" cy="1588"/>
          </a:xfrm>
          <a:prstGeom prst="line">
            <a:avLst/>
          </a:prstGeom>
          <a:ln w="254000"/>
        </p:spPr>
        <p:style>
          <a:lnRef idx="2">
            <a:schemeClr val="accent1"/>
          </a:lnRef>
          <a:fillRef idx="0">
            <a:schemeClr val="accent1"/>
          </a:fillRef>
          <a:effectRef idx="1">
            <a:schemeClr val="accent1"/>
          </a:effectRef>
          <a:fontRef idx="minor">
            <a:schemeClr val="tx1"/>
          </a:fontRef>
        </p:style>
      </p:cxnSp>
      <p:pic>
        <p:nvPicPr>
          <p:cNvPr id="6" name="Picture 5" descr="shield_color.gif"/>
          <p:cNvPicPr>
            <a:picLocks noChangeAspect="1"/>
          </p:cNvPicPr>
          <p:nvPr/>
        </p:nvPicPr>
        <p:blipFill>
          <a:blip r:embed="rId2"/>
          <a:stretch>
            <a:fillRect/>
          </a:stretch>
        </p:blipFill>
        <p:spPr>
          <a:xfrm>
            <a:off x="8410575" y="0"/>
            <a:ext cx="733425" cy="828675"/>
          </a:xfrm>
          <a:prstGeom prst="rect">
            <a:avLst/>
          </a:prstGeom>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Leverages existing infrastructure for mail routing</a:t>
            </a:r>
          </a:p>
          <a:p>
            <a:r>
              <a:rPr lang="en-US" dirty="0" smtClean="0"/>
              <a:t>Internal mail relays deliver to Exchange and Zimbra</a:t>
            </a:r>
          </a:p>
          <a:p>
            <a:r>
              <a:rPr lang="en-US" dirty="0" err="1" smtClean="0"/>
              <a:t>MessageLabs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Forward-Only</a:t>
            </a:r>
            <a:endParaRPr lang="en-US" dirty="0"/>
          </a:p>
        </p:txBody>
      </p:sp>
      <p:sp>
        <p:nvSpPr>
          <p:cNvPr id="3" name="Content Placeholder 2"/>
          <p:cNvSpPr>
            <a:spLocks noGrp="1"/>
          </p:cNvSpPr>
          <p:nvPr>
            <p:ph sz="quarter" idx="1"/>
          </p:nvPr>
        </p:nvSpPr>
        <p:spPr>
          <a:xfrm>
            <a:off x="612648" y="2667000"/>
            <a:ext cx="8153400" cy="3733800"/>
          </a:xfrm>
        </p:spPr>
        <p:txBody>
          <a:bodyPr>
            <a:normAutofit fontScale="55000" lnSpcReduction="20000"/>
          </a:bodyPr>
          <a:lstStyle/>
          <a:p>
            <a:r>
              <a:rPr lang="en-US" dirty="0" smtClean="0"/>
              <a:t>GA on July 6, 2009</a:t>
            </a:r>
          </a:p>
          <a:p>
            <a:r>
              <a:rPr lang="en-US" dirty="0" err="1" smtClean="0"/>
              <a:t>User@upenn.edu</a:t>
            </a:r>
            <a:r>
              <a:rPr lang="en-US" dirty="0" smtClean="0"/>
              <a:t> addressing</a:t>
            </a:r>
          </a:p>
          <a:p>
            <a:r>
              <a:rPr lang="en-US" dirty="0" smtClean="0"/>
              <a:t>Addressing for domains that are currently supported by Zimbra and Exchange</a:t>
            </a:r>
          </a:p>
          <a:p>
            <a:r>
              <a:rPr lang="en-US" dirty="0" smtClean="0"/>
              <a:t>Virus scanning and spam filtering of all email.</a:t>
            </a:r>
          </a:p>
          <a:p>
            <a:r>
              <a:rPr lang="en-US" dirty="0" smtClean="0"/>
              <a:t>Forward-Only Admin for </a:t>
            </a:r>
            <a:r>
              <a:rPr lang="en-US" dirty="0" err="1" smtClean="0"/>
              <a:t>LSPs</a:t>
            </a:r>
            <a:r>
              <a:rPr lang="en-US" dirty="0" smtClean="0"/>
              <a:t> to create, modify and view forwards they manage.</a:t>
            </a:r>
          </a:p>
          <a:p>
            <a:r>
              <a:rPr lang="en-US" dirty="0" smtClean="0"/>
              <a:t>Forward-Only Services for users.</a:t>
            </a:r>
          </a:p>
          <a:p>
            <a:r>
              <a:rPr lang="en-US" dirty="0" smtClean="0"/>
              <a:t>SOAP API for integration with external systems by </a:t>
            </a:r>
            <a:r>
              <a:rPr lang="en-US" dirty="0" err="1" smtClean="0"/>
              <a:t>LSPs</a:t>
            </a:r>
            <a:r>
              <a:rPr lang="en-US" dirty="0" smtClean="0"/>
              <a: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Rates</a:t>
            </a:r>
            <a:endParaRPr lang="en-US" dirty="0"/>
          </a:p>
        </p:txBody>
      </p:sp>
      <p:sp>
        <p:nvSpPr>
          <p:cNvPr id="3" name="Content Placeholder 2"/>
          <p:cNvSpPr>
            <a:spLocks noGrp="1"/>
          </p:cNvSpPr>
          <p:nvPr>
            <p:ph sz="quarter" idx="1"/>
          </p:nvPr>
        </p:nvSpPr>
        <p:spPr/>
        <p:txBody>
          <a:bodyPr/>
          <a:lstStyle/>
          <a:p>
            <a:r>
              <a:rPr lang="en-US" dirty="0" smtClean="0"/>
              <a:t>$1.50/user/month</a:t>
            </a:r>
          </a:p>
          <a:p>
            <a:r>
              <a:rPr lang="en-US" dirty="0" smtClean="0"/>
              <a:t>Covers hardware infrastructure, staff time, development of tools</a:t>
            </a:r>
          </a:p>
          <a:p>
            <a:r>
              <a:rPr lang="en-US" dirty="0" smtClean="0"/>
              <a:t>Billing begins July 1</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24"/>
          <p:cNvSpPr txBox="1">
            <a:spLocks/>
          </p:cNvSpPr>
          <p:nvPr/>
        </p:nvSpPr>
        <p:spPr>
          <a:xfrm>
            <a:off x="990600" y="0"/>
            <a:ext cx="8153400" cy="53340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small" spc="0" normalizeH="0" baseline="0" noProof="0" dirty="0" smtClean="0">
                <a:ln>
                  <a:noFill/>
                </a:ln>
                <a:solidFill>
                  <a:schemeClr val="tx2"/>
                </a:solidFill>
                <a:effectLst/>
                <a:uLnTx/>
                <a:uFillTx/>
                <a:latin typeface="+mj-lt"/>
                <a:ea typeface="+mj-ea"/>
                <a:cs typeface="+mj-cs"/>
              </a:rPr>
              <a:t>SMTP-Relay</a:t>
            </a:r>
            <a:endParaRPr kumimoji="0" lang="en-US" sz="8000" b="0" i="0" u="none" strike="noStrike" kern="1200" cap="small" spc="0" normalizeH="0" baseline="0" noProof="0" dirty="0">
              <a:ln>
                <a:noFill/>
              </a:ln>
              <a:solidFill>
                <a:schemeClr val="tx2"/>
              </a:solidFill>
              <a:effectLst/>
              <a:uLnTx/>
              <a:uFillTx/>
              <a:latin typeface="+mj-lt"/>
              <a:ea typeface="+mj-ea"/>
              <a:cs typeface="+mj-cs"/>
            </a:endParaRPr>
          </a:p>
        </p:txBody>
      </p:sp>
      <p:cxnSp>
        <p:nvCxnSpPr>
          <p:cNvPr id="5" name="Straight Connector 4"/>
          <p:cNvCxnSpPr/>
          <p:nvPr/>
        </p:nvCxnSpPr>
        <p:spPr>
          <a:xfrm>
            <a:off x="1066800" y="3429000"/>
            <a:ext cx="8077200" cy="1588"/>
          </a:xfrm>
          <a:prstGeom prst="line">
            <a:avLst/>
          </a:prstGeom>
          <a:ln w="254000"/>
        </p:spPr>
        <p:style>
          <a:lnRef idx="2">
            <a:schemeClr val="accent1"/>
          </a:lnRef>
          <a:fillRef idx="0">
            <a:schemeClr val="accent1"/>
          </a:fillRef>
          <a:effectRef idx="1">
            <a:schemeClr val="accent1"/>
          </a:effectRef>
          <a:fontRef idx="minor">
            <a:schemeClr val="tx1"/>
          </a:fontRef>
        </p:style>
      </p:cxnSp>
      <p:pic>
        <p:nvPicPr>
          <p:cNvPr id="6" name="Picture 5" descr="shield_color.gif"/>
          <p:cNvPicPr>
            <a:picLocks noChangeAspect="1"/>
          </p:cNvPicPr>
          <p:nvPr/>
        </p:nvPicPr>
        <p:blipFill>
          <a:blip r:embed="rId2"/>
          <a:stretch>
            <a:fillRect/>
          </a:stretch>
        </p:blipFill>
        <p:spPr>
          <a:xfrm>
            <a:off x="8410575" y="0"/>
            <a:ext cx="733425" cy="828675"/>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SMTP-Relay</a:t>
            </a:r>
            <a:endParaRPr lang="en-US" dirty="0"/>
          </a:p>
        </p:txBody>
      </p:sp>
      <p:sp>
        <p:nvSpPr>
          <p:cNvPr id="5" name="Content Placeholder 4"/>
          <p:cNvSpPr>
            <a:spLocks noGrp="1"/>
          </p:cNvSpPr>
          <p:nvPr>
            <p:ph sz="quarter" idx="1"/>
          </p:nvPr>
        </p:nvSpPr>
        <p:spPr>
          <a:xfrm>
            <a:off x="612648" y="2667000"/>
            <a:ext cx="8153400" cy="3886200"/>
          </a:xfrm>
        </p:spPr>
        <p:txBody>
          <a:bodyPr>
            <a:normAutofit fontScale="70000" lnSpcReduction="20000"/>
          </a:bodyPr>
          <a:lstStyle/>
          <a:p>
            <a:r>
              <a:rPr lang="en-US" dirty="0" smtClean="0"/>
              <a:t>Use cases: printers, faxes, control systems that need to send email w/o user auth, or to external addresses</a:t>
            </a:r>
          </a:p>
          <a:p>
            <a:r>
              <a:rPr lang="en-US" dirty="0" smtClean="0"/>
              <a:t>Separate service to avoid dependencies on Exchange and Zimbra</a:t>
            </a:r>
          </a:p>
          <a:p>
            <a:r>
              <a:rPr lang="en-US" dirty="0" smtClean="0"/>
              <a:t>Billing begins August 1 (for July usage)</a:t>
            </a:r>
          </a:p>
          <a:p>
            <a:r>
              <a:rPr lang="en-US" dirty="0" smtClean="0"/>
              <a:t>$10/IP address/month</a:t>
            </a:r>
          </a:p>
          <a:p>
            <a:r>
              <a:rPr lang="en-US" dirty="0" smtClean="0"/>
              <a:t>No charge for mail within ISC service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 name="Title 24"/>
          <p:cNvSpPr>
            <a:spLocks noGrp="1"/>
          </p:cNvSpPr>
          <p:nvPr>
            <p:ph type="title" idx="4294967295"/>
          </p:nvPr>
        </p:nvSpPr>
        <p:spPr>
          <a:xfrm>
            <a:off x="990600" y="0"/>
            <a:ext cx="8153400" cy="5334000"/>
          </a:xfrm>
        </p:spPr>
        <p:txBody>
          <a:bodyPr/>
          <a:lstStyle/>
          <a:p>
            <a:r>
              <a:rPr lang="en-US" cap="small" dirty="0" smtClean="0"/>
              <a:t>Exchange</a:t>
            </a:r>
            <a:endParaRPr lang="en-US" cap="small" dirty="0"/>
          </a:p>
        </p:txBody>
      </p:sp>
      <p:cxnSp>
        <p:nvCxnSpPr>
          <p:cNvPr id="4" name="Straight Connector 3"/>
          <p:cNvCxnSpPr/>
          <p:nvPr/>
        </p:nvCxnSpPr>
        <p:spPr>
          <a:xfrm>
            <a:off x="1066800" y="3429000"/>
            <a:ext cx="8077200" cy="1588"/>
          </a:xfrm>
          <a:prstGeom prst="line">
            <a:avLst/>
          </a:prstGeom>
          <a:ln w="254000"/>
        </p:spPr>
        <p:style>
          <a:lnRef idx="2">
            <a:schemeClr val="accent1"/>
          </a:lnRef>
          <a:fillRef idx="0">
            <a:schemeClr val="accent1"/>
          </a:fillRef>
          <a:effectRef idx="1">
            <a:schemeClr val="accent1"/>
          </a:effectRef>
          <a:fontRef idx="minor">
            <a:schemeClr val="tx1"/>
          </a:fontRef>
        </p:style>
      </p:cxnSp>
      <p:pic>
        <p:nvPicPr>
          <p:cNvPr id="6" name="Picture 5" descr="shield_color.gif"/>
          <p:cNvPicPr>
            <a:picLocks noChangeAspect="1"/>
          </p:cNvPicPr>
          <p:nvPr/>
        </p:nvPicPr>
        <p:blipFill>
          <a:blip r:embed="rId2"/>
          <a:stretch>
            <a:fillRect/>
          </a:stretch>
        </p:blipFill>
        <p:spPr>
          <a:xfrm>
            <a:off x="8410575" y="0"/>
            <a:ext cx="733425" cy="82867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4"/>
          <p:cNvSpPr txBox="1">
            <a:spLocks/>
          </p:cNvSpPr>
          <p:nvPr/>
        </p:nvSpPr>
        <p:spPr>
          <a:xfrm>
            <a:off x="990600" y="0"/>
            <a:ext cx="8153400" cy="53340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small" spc="0" normalizeH="0" baseline="0" noProof="0" dirty="0" smtClean="0">
                <a:ln>
                  <a:noFill/>
                </a:ln>
                <a:solidFill>
                  <a:schemeClr val="tx2"/>
                </a:solidFill>
                <a:effectLst/>
                <a:uLnTx/>
                <a:uFillTx/>
                <a:latin typeface="+mj-lt"/>
                <a:ea typeface="+mj-ea"/>
                <a:cs typeface="+mj-cs"/>
              </a:rPr>
              <a:t>Zimbra</a:t>
            </a:r>
            <a:endParaRPr kumimoji="0" lang="en-US" sz="8000" b="0" i="0" u="none" strike="noStrike" kern="1200" cap="small" spc="0" normalizeH="0" baseline="0" noProof="0" dirty="0">
              <a:ln>
                <a:noFill/>
              </a:ln>
              <a:solidFill>
                <a:schemeClr val="tx2"/>
              </a:solidFill>
              <a:effectLst/>
              <a:uLnTx/>
              <a:uFillTx/>
              <a:latin typeface="+mj-lt"/>
              <a:ea typeface="+mj-ea"/>
              <a:cs typeface="+mj-cs"/>
            </a:endParaRPr>
          </a:p>
        </p:txBody>
      </p:sp>
      <p:cxnSp>
        <p:nvCxnSpPr>
          <p:cNvPr id="5" name="Straight Connector 4"/>
          <p:cNvCxnSpPr/>
          <p:nvPr/>
        </p:nvCxnSpPr>
        <p:spPr>
          <a:xfrm>
            <a:off x="1066800" y="3429000"/>
            <a:ext cx="8077200" cy="1588"/>
          </a:xfrm>
          <a:prstGeom prst="line">
            <a:avLst/>
          </a:prstGeom>
          <a:ln w="254000"/>
        </p:spPr>
        <p:style>
          <a:lnRef idx="2">
            <a:schemeClr val="accent1"/>
          </a:lnRef>
          <a:fillRef idx="0">
            <a:schemeClr val="accent1"/>
          </a:fillRef>
          <a:effectRef idx="1">
            <a:schemeClr val="accent1"/>
          </a:effectRef>
          <a:fontRef idx="minor">
            <a:schemeClr val="tx1"/>
          </a:fontRef>
        </p:style>
      </p:cxnSp>
      <p:pic>
        <p:nvPicPr>
          <p:cNvPr id="6" name="Picture 5" descr="shield_color.gif"/>
          <p:cNvPicPr>
            <a:picLocks noChangeAspect="1"/>
          </p:cNvPicPr>
          <p:nvPr/>
        </p:nvPicPr>
        <p:blipFill>
          <a:blip r:embed="rId2"/>
          <a:stretch>
            <a:fillRect/>
          </a:stretch>
        </p:blipFill>
        <p:spPr>
          <a:xfrm>
            <a:off x="8410575" y="0"/>
            <a:ext cx="733425" cy="828675"/>
          </a:xfrm>
          <a:prstGeom prst="rect">
            <a:avLst/>
          </a:prstGeom>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a:xfrm>
            <a:off x="612648" y="2667000"/>
            <a:ext cx="8302752" cy="3886200"/>
          </a:xfrm>
        </p:spPr>
        <p:txBody>
          <a:bodyPr>
            <a:normAutofit fontScale="77500" lnSpcReduction="20000"/>
          </a:bodyPr>
          <a:lstStyle/>
          <a:p>
            <a:r>
              <a:rPr lang="en-US" dirty="0" smtClean="0"/>
              <a:t>Production on July 26, 2008</a:t>
            </a:r>
          </a:p>
          <a:p>
            <a:r>
              <a:rPr lang="en-US" dirty="0" smtClean="0"/>
              <a:t>10 Linux servers in 2 campus data centers</a:t>
            </a:r>
          </a:p>
          <a:p>
            <a:r>
              <a:rPr lang="en-US" dirty="0" smtClean="0"/>
              <a:t>1.5 TB of mailbox storage</a:t>
            </a:r>
          </a:p>
          <a:p>
            <a:r>
              <a:rPr lang="en-US" dirty="0" smtClean="0"/>
              <a:t>Data replicated in Levy and MODV campus data centers</a:t>
            </a:r>
          </a:p>
          <a:p>
            <a:r>
              <a:rPr lang="en-US" dirty="0" smtClean="0"/>
              <a:t>About 13,600 accounts</a:t>
            </a:r>
          </a:p>
          <a:p>
            <a:r>
              <a:rPr lang="en-US" dirty="0" smtClean="0"/>
              <a:t>63 with Mobile Sync enabled</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noAutofit/>
          </a:bodyPr>
          <a:lstStyle/>
          <a:p>
            <a:r>
              <a:rPr lang="en-US" dirty="0" smtClean="0"/>
              <a:t>Availability for FY09 YTD</a:t>
            </a:r>
          </a:p>
          <a:p>
            <a:r>
              <a:rPr lang="en-US" dirty="0" smtClean="0"/>
              <a:t>Incidents</a:t>
            </a:r>
          </a:p>
          <a:p>
            <a:r>
              <a:rPr lang="en-US" dirty="0" smtClean="0"/>
              <a:t>Maintenance</a:t>
            </a:r>
          </a:p>
          <a:p>
            <a:r>
              <a:rPr lang="en-US" dirty="0" smtClean="0"/>
              <a:t>Remedy Cases</a:t>
            </a:r>
          </a:p>
          <a:p>
            <a:r>
              <a:rPr lang="en-US" dirty="0" smtClean="0"/>
              <a:t>Accomplishments</a:t>
            </a:r>
          </a:p>
          <a:p>
            <a:r>
              <a:rPr lang="en-US" dirty="0" smtClean="0"/>
              <a:t>Rates</a:t>
            </a:r>
            <a:endParaRPr lang="en-US" dirty="0"/>
          </a:p>
        </p:txBody>
      </p:sp>
      <p:sp>
        <p:nvSpPr>
          <p:cNvPr id="4" name="Title 3"/>
          <p:cNvSpPr>
            <a:spLocks noGrp="1"/>
          </p:cNvSpPr>
          <p:nvPr>
            <p:ph type="title"/>
          </p:nvPr>
        </p:nvSpPr>
        <p:spPr/>
        <p:txBody>
          <a:bodyPr/>
          <a:lstStyle/>
          <a:p>
            <a:r>
              <a:rPr lang="en-US" dirty="0" smtClean="0"/>
              <a:t>Service Review</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Availability</a:t>
            </a:r>
            <a:endParaRPr lang="en-US" dirty="0"/>
          </a:p>
        </p:txBody>
      </p:sp>
      <p:sp>
        <p:nvSpPr>
          <p:cNvPr id="5" name="Content Placeholder 4"/>
          <p:cNvSpPr>
            <a:spLocks noGrp="1"/>
          </p:cNvSpPr>
          <p:nvPr>
            <p:ph sz="quarter" idx="1"/>
          </p:nvPr>
        </p:nvSpPr>
        <p:spPr/>
        <p:txBody>
          <a:bodyPr>
            <a:normAutofit fontScale="92500"/>
          </a:bodyPr>
          <a:lstStyle/>
          <a:p>
            <a:r>
              <a:rPr lang="en-US" dirty="0" smtClean="0"/>
              <a:t>Target: 99.9% (&lt;9 hours)</a:t>
            </a:r>
          </a:p>
          <a:p>
            <a:r>
              <a:rPr lang="en-US" dirty="0" smtClean="0"/>
              <a:t>Zimbra: 99.92 % (7 hours, 2 minutes)</a:t>
            </a:r>
          </a:p>
          <a:p>
            <a:r>
              <a:rPr lang="en-US" dirty="0" smtClean="0"/>
              <a:t>Averaged across multiple servers/services</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Incidents</a:t>
            </a:r>
            <a:endParaRPr lang="en-US" dirty="0"/>
          </a:p>
        </p:txBody>
      </p:sp>
      <p:sp>
        <p:nvSpPr>
          <p:cNvPr id="3" name="Content Placeholder 2"/>
          <p:cNvSpPr>
            <a:spLocks noGrp="1"/>
          </p:cNvSpPr>
          <p:nvPr>
            <p:ph sz="quarter" idx="1"/>
          </p:nvPr>
        </p:nvSpPr>
        <p:spPr/>
        <p:txBody>
          <a:bodyPr/>
          <a:lstStyle/>
          <a:p>
            <a:pPr>
              <a:buNone/>
            </a:pPr>
            <a:r>
              <a:rPr lang="en-US" dirty="0" smtClean="0"/>
              <a:t>Intermittent performance issues due to mass mailings</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a:t>
            </a:r>
            <a:endParaRPr lang="en-US" dirty="0"/>
          </a:p>
        </p:txBody>
      </p:sp>
      <p:sp>
        <p:nvSpPr>
          <p:cNvPr id="3" name="Content Placeholder 2"/>
          <p:cNvSpPr>
            <a:spLocks noGrp="1"/>
          </p:cNvSpPr>
          <p:nvPr>
            <p:ph sz="quarter" idx="1"/>
          </p:nvPr>
        </p:nvSpPr>
        <p:spPr/>
        <p:txBody>
          <a:bodyPr>
            <a:normAutofit fontScale="70000" lnSpcReduction="20000"/>
          </a:bodyPr>
          <a:lstStyle/>
          <a:p>
            <a:r>
              <a:rPr lang="en-US" dirty="0" smtClean="0"/>
              <a:t>May 21 6am-7am: Account Management outage for mail routing upgrade</a:t>
            </a:r>
          </a:p>
          <a:p>
            <a:r>
              <a:rPr lang="en-US" dirty="0" smtClean="0"/>
              <a:t>June 7, 2am-8am: Zimbra upgrade to 5.0.15</a:t>
            </a:r>
          </a:p>
          <a:p>
            <a:r>
              <a:rPr lang="en-US" dirty="0" smtClean="0"/>
              <a:t>June 14, 2am-8am: hardware upgrade</a:t>
            </a:r>
          </a:p>
          <a:p>
            <a:r>
              <a:rPr lang="en-US" dirty="0" smtClean="0"/>
              <a:t>Various others for db maintenance, switching active volumes, network upgrades, etc.</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Remedy Cases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SLA: 24 hour response</a:t>
            </a:r>
          </a:p>
          <a:p>
            <a:r>
              <a:rPr lang="en-US" dirty="0" smtClean="0"/>
              <a:t>Since December, 171 cases; up 400%</a:t>
            </a:r>
          </a:p>
          <a:p>
            <a:r>
              <a:rPr lang="en-US" dirty="0" smtClean="0"/>
              <a:t>Shortest resolution: 2 minutes</a:t>
            </a:r>
          </a:p>
          <a:p>
            <a:r>
              <a:rPr lang="en-US" dirty="0" smtClean="0"/>
              <a:t>&lt;24 hours to resolve 69% of cases</a:t>
            </a:r>
          </a:p>
          <a:p>
            <a:r>
              <a:rPr lang="en-US" dirty="0" smtClean="0"/>
              <a:t>Longest: 62 days (complexity, vendor escalation)</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Accomplishments</a:t>
            </a:r>
            <a:endParaRPr lang="en-US" dirty="0"/>
          </a:p>
        </p:txBody>
      </p:sp>
      <p:sp>
        <p:nvSpPr>
          <p:cNvPr id="3" name="Content Placeholder 2"/>
          <p:cNvSpPr>
            <a:spLocks noGrp="1"/>
          </p:cNvSpPr>
          <p:nvPr>
            <p:ph sz="quarter" idx="1"/>
          </p:nvPr>
        </p:nvSpPr>
        <p:spPr>
          <a:xfrm>
            <a:off x="612648" y="2667000"/>
            <a:ext cx="8531352" cy="4191000"/>
          </a:xfrm>
        </p:spPr>
        <p:txBody>
          <a:bodyPr>
            <a:normAutofit fontScale="55000" lnSpcReduction="20000"/>
          </a:bodyPr>
          <a:lstStyle/>
          <a:p>
            <a:r>
              <a:rPr lang="en-US" dirty="0" smtClean="0"/>
              <a:t> Mail routing infrastructure</a:t>
            </a:r>
          </a:p>
          <a:p>
            <a:r>
              <a:rPr lang="en-US" dirty="0" smtClean="0"/>
              <a:t> Cosign conversions</a:t>
            </a:r>
          </a:p>
          <a:p>
            <a:r>
              <a:rPr lang="en-US" dirty="0" smtClean="0"/>
              <a:t> Free/busy sharing with ISC Exchange</a:t>
            </a:r>
          </a:p>
          <a:p>
            <a:r>
              <a:rPr lang="en-US" dirty="0" smtClean="0"/>
              <a:t> Guide to switching an account to Exchange</a:t>
            </a:r>
          </a:p>
          <a:p>
            <a:r>
              <a:rPr lang="en-US" dirty="0" smtClean="0"/>
              <a:t> GSE, Dental, Design student migrations</a:t>
            </a:r>
          </a:p>
          <a:p>
            <a:r>
              <a:rPr lang="en-US" dirty="0" smtClean="0"/>
              <a:t> 5.0.15 upgrade</a:t>
            </a:r>
          </a:p>
          <a:p>
            <a:r>
              <a:rPr lang="en-US" dirty="0" smtClean="0"/>
              <a:t> Higher performance, higher capacity storage</a:t>
            </a:r>
          </a:p>
          <a:p>
            <a:r>
              <a:rPr lang="en-US" dirty="0" smtClean="0"/>
              <a:t> High volume alerts</a:t>
            </a:r>
          </a:p>
          <a:p>
            <a:r>
              <a:rPr lang="en-US" dirty="0" smtClean="0"/>
              <a:t> Account compromise detection and lock (June 22)</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Rates</a:t>
            </a:r>
            <a:endParaRPr lang="en-US" dirty="0"/>
          </a:p>
        </p:txBody>
      </p:sp>
      <p:sp>
        <p:nvSpPr>
          <p:cNvPr id="3" name="Content Placeholder 2"/>
          <p:cNvSpPr>
            <a:spLocks noGrp="1"/>
          </p:cNvSpPr>
          <p:nvPr>
            <p:ph sz="quarter" idx="1"/>
          </p:nvPr>
        </p:nvSpPr>
        <p:spPr>
          <a:xfrm>
            <a:off x="612648" y="2667000"/>
            <a:ext cx="8531352" cy="3810000"/>
          </a:xfrm>
        </p:spPr>
        <p:txBody>
          <a:bodyPr>
            <a:normAutofit fontScale="55000" lnSpcReduction="20000"/>
          </a:bodyPr>
          <a:lstStyle/>
          <a:p>
            <a:pPr>
              <a:buNone/>
            </a:pPr>
            <a:r>
              <a:rPr lang="en-US" dirty="0" smtClean="0"/>
              <a:t>	No change to base price in three years; Enhanced: $3.00/month; Basic: $3.50/month</a:t>
            </a:r>
          </a:p>
          <a:p>
            <a:r>
              <a:rPr lang="en-US" dirty="0" smtClean="0"/>
              <a:t>Additional storage: $1.25/250MB/month (FY10, up from $1, announced in 12/2008)</a:t>
            </a:r>
          </a:p>
          <a:p>
            <a:r>
              <a:rPr lang="en-US" b="1" dirty="0" smtClean="0"/>
              <a:t>Change: </a:t>
            </a:r>
            <a:r>
              <a:rPr lang="en-US" dirty="0" smtClean="0"/>
              <a:t>August 1, default quota will be 500 MB</a:t>
            </a:r>
          </a:p>
          <a:p>
            <a:r>
              <a:rPr lang="en-US" b="1" dirty="0" smtClean="0"/>
              <a:t>Change: </a:t>
            </a:r>
            <a:r>
              <a:rPr lang="en-US" dirty="0" smtClean="0"/>
              <a:t>Max quota by LSP will be 4 GB</a:t>
            </a:r>
          </a:p>
          <a:p>
            <a:r>
              <a:rPr lang="en-US" b="1" dirty="0" smtClean="0"/>
              <a:t>Change: </a:t>
            </a:r>
            <a:r>
              <a:rPr lang="en-US" dirty="0" smtClean="0"/>
              <a:t>Auto-quota up to 4 GB</a:t>
            </a:r>
          </a:p>
          <a:p>
            <a:r>
              <a:rPr lang="en-US" b="1" dirty="0" smtClean="0"/>
              <a:t>Change: </a:t>
            </a:r>
            <a:r>
              <a:rPr lang="en-US" dirty="0" smtClean="0"/>
              <a:t>Quota 4-10 GB - $50 onetime setup fee</a:t>
            </a:r>
          </a:p>
          <a:p>
            <a:r>
              <a:rPr lang="en-US" dirty="0" smtClean="0"/>
              <a:t>Migrations charged T&amp;M</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Short-term (0-3 months)</a:t>
            </a:r>
          </a:p>
          <a:p>
            <a:r>
              <a:rPr lang="en-US" dirty="0" smtClean="0"/>
              <a:t>Medium-term (4-12 months)</a:t>
            </a:r>
          </a:p>
          <a:p>
            <a:r>
              <a:rPr lang="en-US" dirty="0" smtClean="0"/>
              <a:t>Long-term (&gt;1 year)</a:t>
            </a:r>
            <a:endParaRPr lang="en-US" dirty="0"/>
          </a:p>
        </p:txBody>
      </p:sp>
      <p:sp>
        <p:nvSpPr>
          <p:cNvPr id="4" name="Title 3"/>
          <p:cNvSpPr>
            <a:spLocks noGrp="1"/>
          </p:cNvSpPr>
          <p:nvPr>
            <p:ph type="title"/>
          </p:nvPr>
        </p:nvSpPr>
        <p:spPr/>
        <p:txBody>
          <a:bodyPr/>
          <a:lstStyle/>
          <a:p>
            <a:r>
              <a:rPr lang="en-US" dirty="0" smtClean="0"/>
              <a:t>Zimbra Roadmap</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mtClean="0"/>
              <a:t>Agenda</a:t>
            </a:r>
            <a:endParaRPr lang="en-US" dirty="0"/>
          </a:p>
        </p:txBody>
      </p:sp>
      <p:sp>
        <p:nvSpPr>
          <p:cNvPr id="6" name="Content Placeholder 5"/>
          <p:cNvSpPr>
            <a:spLocks noGrp="1"/>
          </p:cNvSpPr>
          <p:nvPr>
            <p:ph sz="quarter" idx="1"/>
          </p:nvPr>
        </p:nvSpPr>
        <p:spPr/>
        <p:txBody>
          <a:bodyPr>
            <a:normAutofit fontScale="92500" lnSpcReduction="20000"/>
          </a:bodyPr>
          <a:lstStyle/>
          <a:p>
            <a:r>
              <a:rPr lang="en-US" smtClean="0"/>
              <a:t>	Overview of Service</a:t>
            </a:r>
          </a:p>
          <a:p>
            <a:r>
              <a:rPr lang="en-US" smtClean="0"/>
              <a:t>	Availability Report</a:t>
            </a:r>
          </a:p>
          <a:p>
            <a:r>
              <a:rPr lang="en-US" smtClean="0"/>
              <a:t>	Rates</a:t>
            </a:r>
          </a:p>
          <a:p>
            <a:r>
              <a:rPr lang="en-US" smtClean="0"/>
              <a:t>	Roadmap</a:t>
            </a:r>
          </a:p>
          <a:p>
            <a:r>
              <a:rPr lang="en-US" smtClean="0"/>
              <a:t>	Q&amp;A</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Short-term</a:t>
            </a:r>
            <a:endParaRPr lang="en-US" dirty="0"/>
          </a:p>
        </p:txBody>
      </p:sp>
      <p:sp>
        <p:nvSpPr>
          <p:cNvPr id="5" name="Content Placeholder 4"/>
          <p:cNvSpPr>
            <a:spLocks noGrp="1"/>
          </p:cNvSpPr>
          <p:nvPr>
            <p:ph sz="quarter" idx="1"/>
          </p:nvPr>
        </p:nvSpPr>
        <p:spPr>
          <a:xfrm>
            <a:off x="612648" y="2667000"/>
            <a:ext cx="8153400" cy="3733800"/>
          </a:xfrm>
        </p:spPr>
        <p:txBody>
          <a:bodyPr>
            <a:normAutofit fontScale="55000" lnSpcReduction="20000"/>
          </a:bodyPr>
          <a:lstStyle/>
          <a:p>
            <a:r>
              <a:rPr lang="en-US" dirty="0" smtClean="0"/>
              <a:t>All: No PDA policy compliance yet; passwords recommended</a:t>
            </a:r>
          </a:p>
          <a:p>
            <a:r>
              <a:rPr lang="en-US" dirty="0" smtClean="0"/>
              <a:t>BlackBerry:</a:t>
            </a:r>
          </a:p>
          <a:p>
            <a:pPr lvl="1">
              <a:buFont typeface="Wingdings" charset="2"/>
              <a:buChar char=""/>
            </a:pPr>
            <a:r>
              <a:rPr lang="en-US" dirty="0" smtClean="0"/>
              <a:t>BB Connector GA from Zimbra in May 2009</a:t>
            </a:r>
          </a:p>
          <a:p>
            <a:pPr lvl="1">
              <a:buFont typeface="Wingdings" charset="2"/>
              <a:buChar char=""/>
            </a:pPr>
            <a:r>
              <a:rPr lang="en-US" dirty="0" smtClean="0"/>
              <a:t>Production HW -&gt; Dev Data, then Production Data</a:t>
            </a:r>
          </a:p>
          <a:p>
            <a:pPr lvl="1">
              <a:buFont typeface="Wingdings" charset="2"/>
              <a:buChar char=""/>
            </a:pPr>
            <a:r>
              <a:rPr lang="en-US" dirty="0" smtClean="0"/>
              <a:t>Same availability model as Exchange BES</a:t>
            </a:r>
          </a:p>
          <a:p>
            <a:pPr lvl="1">
              <a:buFont typeface="Wingdings" charset="2"/>
              <a:buChar char=""/>
            </a:pPr>
            <a:r>
              <a:rPr lang="en-US" dirty="0" smtClean="0"/>
              <a:t>Limitations</a:t>
            </a:r>
          </a:p>
          <a:p>
            <a:pPr lvl="1">
              <a:buFont typeface="Wingdings" charset="2"/>
              <a:buChar char=""/>
            </a:pPr>
            <a:r>
              <a:rPr lang="en-US" dirty="0" smtClean="0"/>
              <a:t>Piloting now -- sign up</a:t>
            </a:r>
          </a:p>
          <a:p>
            <a:r>
              <a:rPr lang="en-US" dirty="0" smtClean="0"/>
              <a:t>Palm Pre:  ActiveSync support (Mail, calendar, contacts)</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Medium-term</a:t>
            </a:r>
            <a:endParaRPr lang="en-US" dirty="0"/>
          </a:p>
        </p:txBody>
      </p:sp>
      <p:sp>
        <p:nvSpPr>
          <p:cNvPr id="3" name="Content Placeholder 2"/>
          <p:cNvSpPr>
            <a:spLocks noGrp="1"/>
          </p:cNvSpPr>
          <p:nvPr>
            <p:ph sz="quarter" idx="1"/>
          </p:nvPr>
        </p:nvSpPr>
        <p:spPr/>
        <p:txBody>
          <a:bodyPr/>
          <a:lstStyle/>
          <a:p>
            <a:r>
              <a:rPr lang="en-US" dirty="0" smtClean="0"/>
              <a:t>Zimlets</a:t>
            </a:r>
          </a:p>
          <a:p>
            <a:r>
              <a:rPr lang="en-US" dirty="0" smtClean="0"/>
              <a:t>Performance monitoring</a:t>
            </a:r>
          </a:p>
          <a:p>
            <a:r>
              <a:rPr lang="en-US" dirty="0" smtClean="0"/>
              <a:t>PDA Security Policies</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Long-term</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Contain costs</a:t>
            </a:r>
          </a:p>
          <a:p>
            <a:r>
              <a:rPr lang="en-US" dirty="0" smtClean="0"/>
              <a:t>Instant Messaging</a:t>
            </a:r>
          </a:p>
          <a:p>
            <a:r>
              <a:rPr lang="en-US" dirty="0" smtClean="0"/>
              <a:t>Zimbra Desktop</a:t>
            </a:r>
          </a:p>
          <a:p>
            <a:r>
              <a:rPr lang="en-US" dirty="0" smtClean="0"/>
              <a:t>Zimbra 6.0</a:t>
            </a:r>
          </a:p>
          <a:p>
            <a:r>
              <a:rPr lang="en-US" dirty="0" smtClean="0"/>
              <a:t>Kerberos for Calendar</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 - Customers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How many BlackBerry handhelds?</a:t>
            </a:r>
          </a:p>
          <a:p>
            <a:r>
              <a:rPr lang="en-US" dirty="0" smtClean="0"/>
              <a:t>Split communities finding free/busy sharing useful?</a:t>
            </a:r>
          </a:p>
          <a:p>
            <a:r>
              <a:rPr lang="en-US" dirty="0" smtClean="0"/>
              <a:t>Usage of Zimbra features? (Briefcase, Documents, etc.)</a:t>
            </a:r>
          </a:p>
          <a:p>
            <a:r>
              <a:rPr lang="en-US" dirty="0" smtClean="0"/>
              <a:t>What Zimlets would be interesting?</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 – Your topics</a:t>
            </a:r>
            <a:endParaRPr lang="en-US" dirty="0"/>
          </a:p>
        </p:txBody>
      </p:sp>
      <p:sp>
        <p:nvSpPr>
          <p:cNvPr id="3" name="Content Placeholder 2"/>
          <p:cNvSpPr>
            <a:spLocks noGrp="1"/>
          </p:cNvSpPr>
          <p:nvPr>
            <p:ph sz="quarter" idx="1"/>
          </p:nvPr>
        </p:nvSpPr>
        <p:spPr/>
        <p:txBody>
          <a:bodyPr/>
          <a:lstStyle/>
          <a:p>
            <a:r>
              <a:rPr lang="en-US" dirty="0" smtClean="0"/>
              <a:t>BlackBerry?</a:t>
            </a:r>
          </a:p>
          <a:p>
            <a:r>
              <a:rPr lang="en-US" dirty="0" smtClean="0"/>
              <a:t>Larger quotas?</a:t>
            </a:r>
          </a:p>
          <a:p>
            <a:r>
              <a:rPr lang="en-US" dirty="0" smtClean="0"/>
              <a:t>Cost for resource accounts</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a:xfrm>
            <a:off x="612648" y="2667000"/>
            <a:ext cx="8302752" cy="3200400"/>
          </a:xfrm>
        </p:spPr>
        <p:txBody>
          <a:bodyPr>
            <a:normAutofit fontScale="77500" lnSpcReduction="20000"/>
          </a:bodyPr>
          <a:lstStyle/>
          <a:p>
            <a:r>
              <a:rPr lang="en-US" dirty="0" smtClean="0"/>
              <a:t>http://</a:t>
            </a:r>
            <a:r>
              <a:rPr lang="en-US" dirty="0" err="1" smtClean="0"/>
              <a:t>www.upenn.edu</a:t>
            </a:r>
            <a:r>
              <a:rPr lang="en-US" dirty="0" smtClean="0"/>
              <a:t>/computing/email/</a:t>
            </a:r>
          </a:p>
          <a:p>
            <a:r>
              <a:rPr lang="en-US" dirty="0" smtClean="0"/>
              <a:t>http://</a:t>
            </a:r>
            <a:r>
              <a:rPr lang="en-US" dirty="0" err="1" smtClean="0"/>
              <a:t>www.upenn.edu/computing/email/zimbra/sig</a:t>
            </a:r>
            <a:r>
              <a:rPr lang="en-US" dirty="0" smtClean="0"/>
              <a:t>-meetings/</a:t>
            </a:r>
          </a:p>
          <a:p>
            <a:pPr>
              <a:buNone/>
            </a:pPr>
            <a:r>
              <a:rPr lang="en-US" dirty="0" smtClean="0"/>
              <a:t>	http://</a:t>
            </a:r>
            <a:r>
              <a:rPr lang="en-US" dirty="0" err="1" smtClean="0"/>
              <a:t>prowiki.isc.upenn.edu/wiki/ISC_Zimbra_documentation</a:t>
            </a:r>
            <a:endParaRPr lang="en-US" dirty="0" smtClean="0"/>
          </a:p>
          <a:p>
            <a:endParaRPr lang="en-US" dirty="0" smtClean="0"/>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24"/>
          <p:cNvSpPr txBox="1">
            <a:spLocks/>
          </p:cNvSpPr>
          <p:nvPr/>
        </p:nvSpPr>
        <p:spPr>
          <a:xfrm>
            <a:off x="990600" y="0"/>
            <a:ext cx="8153400" cy="5334000"/>
          </a:xfrm>
          <a:prstGeom prst="rect">
            <a:avLst/>
          </a:prstGeom>
        </p:spPr>
        <p:txBody>
          <a:bodyPr vert="horz"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8000" b="0" i="0" u="none" strike="noStrike" kern="1200" cap="small" spc="0" normalizeH="0" baseline="0" noProof="0" dirty="0" smtClean="0">
                <a:ln>
                  <a:noFill/>
                </a:ln>
                <a:solidFill>
                  <a:schemeClr val="tx2"/>
                </a:solidFill>
                <a:effectLst/>
                <a:uLnTx/>
                <a:uFillTx/>
                <a:latin typeface="+mj-lt"/>
                <a:ea typeface="+mj-ea"/>
                <a:cs typeface="+mj-cs"/>
              </a:rPr>
              <a:t>Thank You</a:t>
            </a:r>
            <a:endParaRPr kumimoji="0" lang="en-US" sz="8000" b="0" i="0" u="none" strike="noStrike" kern="1200" cap="small" spc="0" normalizeH="0" baseline="0" noProof="0" dirty="0">
              <a:ln>
                <a:noFill/>
              </a:ln>
              <a:solidFill>
                <a:schemeClr val="tx2"/>
              </a:solidFill>
              <a:effectLst/>
              <a:uLnTx/>
              <a:uFillTx/>
              <a:latin typeface="+mj-lt"/>
              <a:ea typeface="+mj-ea"/>
              <a:cs typeface="+mj-cs"/>
            </a:endParaRPr>
          </a:p>
        </p:txBody>
      </p:sp>
      <p:cxnSp>
        <p:nvCxnSpPr>
          <p:cNvPr id="5" name="Straight Connector 4"/>
          <p:cNvCxnSpPr/>
          <p:nvPr/>
        </p:nvCxnSpPr>
        <p:spPr>
          <a:xfrm>
            <a:off x="1066800" y="3429000"/>
            <a:ext cx="8077200" cy="1588"/>
          </a:xfrm>
          <a:prstGeom prst="line">
            <a:avLst/>
          </a:prstGeom>
          <a:ln w="254000"/>
        </p:spPr>
        <p:style>
          <a:lnRef idx="2">
            <a:schemeClr val="accent1"/>
          </a:lnRef>
          <a:fillRef idx="0">
            <a:schemeClr val="accent1"/>
          </a:fillRef>
          <a:effectRef idx="1">
            <a:schemeClr val="accent1"/>
          </a:effectRef>
          <a:fontRef idx="minor">
            <a:schemeClr val="tx1"/>
          </a:fontRef>
        </p:style>
      </p:cxnSp>
      <p:pic>
        <p:nvPicPr>
          <p:cNvPr id="6" name="Picture 5" descr="shield_color.gif"/>
          <p:cNvPicPr>
            <a:picLocks noChangeAspect="1"/>
          </p:cNvPicPr>
          <p:nvPr/>
        </p:nvPicPr>
        <p:blipFill>
          <a:blip r:embed="rId2"/>
          <a:stretch>
            <a:fillRect/>
          </a:stretch>
        </p:blipFill>
        <p:spPr>
          <a:xfrm>
            <a:off x="8410575" y="0"/>
            <a:ext cx="733425" cy="828675"/>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p:txBody>
          <a:bodyPr>
            <a:normAutofit fontScale="85000" lnSpcReduction="20000"/>
          </a:bodyPr>
          <a:lstStyle/>
          <a:p>
            <a:pPr>
              <a:buNone/>
            </a:pPr>
            <a:r>
              <a:rPr lang="en-US" dirty="0" smtClean="0"/>
              <a:t> In production since July 2007</a:t>
            </a:r>
          </a:p>
          <a:p>
            <a:pPr>
              <a:buNone/>
            </a:pPr>
            <a:r>
              <a:rPr lang="en-US" dirty="0" smtClean="0"/>
              <a:t> 10 Windows servers in 3 campus data centers</a:t>
            </a:r>
          </a:p>
          <a:p>
            <a:pPr>
              <a:buNone/>
            </a:pPr>
            <a:r>
              <a:rPr lang="en-US" dirty="0" smtClean="0"/>
              <a:t> 2 TB of mailbox storage</a:t>
            </a:r>
          </a:p>
          <a:p>
            <a:pPr>
              <a:buNone/>
            </a:pPr>
            <a:r>
              <a:rPr lang="en-US" dirty="0" smtClean="0"/>
              <a:t> Data replicated in Levy and Nichols campus data centers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p:txBody>
          <a:bodyPr>
            <a:normAutofit fontScale="92500" lnSpcReduction="10000"/>
          </a:bodyPr>
          <a:lstStyle/>
          <a:p>
            <a:pPr>
              <a:buNone/>
            </a:pPr>
            <a:r>
              <a:rPr lang="en-US" dirty="0" smtClean="0"/>
              <a:t>	Over 3,000 users</a:t>
            </a:r>
          </a:p>
          <a:p>
            <a:r>
              <a:rPr lang="en-US" dirty="0" smtClean="0"/>
              <a:t>About 275 BlackBerry handhelds</a:t>
            </a:r>
          </a:p>
          <a:p>
            <a:r>
              <a:rPr lang="en-US" dirty="0" smtClean="0"/>
              <a:t>About 343 ActiveSync handhelds</a:t>
            </a:r>
          </a:p>
          <a:p>
            <a:r>
              <a:rPr lang="en-US" dirty="0" smtClean="0"/>
              <a:t>More than 900 users purchased higher quota</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1371600" y="2743200"/>
            <a:ext cx="7123113" cy="3352800"/>
          </a:xfrm>
        </p:spPr>
        <p:txBody>
          <a:bodyPr>
            <a:normAutofit fontScale="92500" lnSpcReduction="10000"/>
          </a:bodyPr>
          <a:lstStyle/>
          <a:p>
            <a:r>
              <a:rPr lang="en-US" dirty="0" smtClean="0"/>
              <a:t> Availability for FY09 YTD</a:t>
            </a:r>
          </a:p>
          <a:p>
            <a:r>
              <a:rPr lang="en-US" dirty="0" smtClean="0"/>
              <a:t> Incidents</a:t>
            </a:r>
          </a:p>
          <a:p>
            <a:r>
              <a:rPr lang="en-US" dirty="0" smtClean="0"/>
              <a:t> Maintenance</a:t>
            </a:r>
          </a:p>
          <a:p>
            <a:r>
              <a:rPr lang="en-US" dirty="0" smtClean="0"/>
              <a:t> Remedy Cases</a:t>
            </a:r>
          </a:p>
          <a:p>
            <a:r>
              <a:rPr lang="en-US" dirty="0" smtClean="0"/>
              <a:t> Accomplishments</a:t>
            </a:r>
          </a:p>
          <a:p>
            <a:r>
              <a:rPr lang="en-US" dirty="0" smtClean="0"/>
              <a:t> Rates</a:t>
            </a:r>
            <a:endParaRPr lang="en-US" dirty="0"/>
          </a:p>
        </p:txBody>
      </p:sp>
      <p:sp>
        <p:nvSpPr>
          <p:cNvPr id="4" name="Title 3"/>
          <p:cNvSpPr>
            <a:spLocks noGrp="1"/>
          </p:cNvSpPr>
          <p:nvPr>
            <p:ph type="title"/>
          </p:nvPr>
        </p:nvSpPr>
        <p:spPr/>
        <p:txBody>
          <a:bodyPr/>
          <a:lstStyle/>
          <a:p>
            <a:r>
              <a:rPr lang="en-US" dirty="0" smtClean="0"/>
              <a:t>Service Review</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Availability</a:t>
            </a:r>
            <a:endParaRPr lang="en-US" dirty="0"/>
          </a:p>
        </p:txBody>
      </p:sp>
      <p:sp>
        <p:nvSpPr>
          <p:cNvPr id="5" name="Content Placeholder 4"/>
          <p:cNvSpPr>
            <a:spLocks noGrp="1"/>
          </p:cNvSpPr>
          <p:nvPr>
            <p:ph sz="quarter" idx="1"/>
          </p:nvPr>
        </p:nvSpPr>
        <p:spPr/>
        <p:txBody>
          <a:bodyPr>
            <a:normAutofit fontScale="85000" lnSpcReduction="10000"/>
          </a:bodyPr>
          <a:lstStyle/>
          <a:p>
            <a:r>
              <a:rPr lang="en-US" dirty="0" smtClean="0"/>
              <a:t>Target: 99.5% (43 hours, 48 minutes)</a:t>
            </a:r>
          </a:p>
          <a:p>
            <a:r>
              <a:rPr lang="en-US" dirty="0" smtClean="0"/>
              <a:t>Exchange: 99.994% (28 minutes)</a:t>
            </a:r>
          </a:p>
          <a:p>
            <a:r>
              <a:rPr lang="en-US" dirty="0" smtClean="0"/>
              <a:t>BlackBerry: 100%</a:t>
            </a:r>
          </a:p>
          <a:p>
            <a:r>
              <a:rPr lang="en-US" dirty="0" smtClean="0"/>
              <a:t>Averaged across multiple servers/services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Incidents</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June 7: Transaction log fills for SG6</a:t>
            </a:r>
          </a:p>
          <a:p>
            <a:pPr lvl="1"/>
            <a:r>
              <a:rPr lang="en-US" dirty="0" smtClean="0"/>
              <a:t> 500 users, no inbound mail, no OWA</a:t>
            </a:r>
          </a:p>
          <a:p>
            <a:pPr lvl="1"/>
            <a:r>
              <a:rPr lang="en-US" dirty="0" smtClean="0"/>
              <a:t> Identical </a:t>
            </a:r>
            <a:r>
              <a:rPr lang="en-US" dirty="0" err="1" smtClean="0"/>
              <a:t>configs</a:t>
            </a:r>
            <a:r>
              <a:rPr lang="en-US" dirty="0" smtClean="0"/>
              <a:t> for SG1-7</a:t>
            </a:r>
          </a:p>
          <a:p>
            <a:pPr lvl="1"/>
            <a:r>
              <a:rPr lang="en-US" dirty="0" smtClean="0"/>
              <a:t> Routine backup, but no purge </a:t>
            </a:r>
          </a:p>
          <a:p>
            <a:pPr lvl="1"/>
            <a:r>
              <a:rPr lang="en-US" dirty="0" smtClean="0"/>
              <a:t> Addressing with logging and alerting measures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Penn Colors 1">
      <a:dk1>
        <a:srgbClr val="002060"/>
      </a:dk1>
      <a:lt1>
        <a:sysClr val="window" lastClr="FFFFFF"/>
      </a:lt1>
      <a:dk2>
        <a:srgbClr val="002060"/>
      </a:dk2>
      <a:lt2>
        <a:srgbClr val="FFFFFF"/>
      </a:lt2>
      <a:accent1>
        <a:srgbClr val="BF0000"/>
      </a:accent1>
      <a:accent2>
        <a:srgbClr val="FFFFFF"/>
      </a:accent2>
      <a:accent3>
        <a:srgbClr val="D8D8D8"/>
      </a:accent3>
      <a:accent4>
        <a:srgbClr val="BF0000"/>
      </a:accent4>
      <a:accent5>
        <a:srgbClr val="7BA79D"/>
      </a:accent5>
      <a:accent6>
        <a:srgbClr val="A5A5A5"/>
      </a:accent6>
      <a:hlink>
        <a:srgbClr val="BED3E4"/>
      </a:hlink>
      <a:folHlink>
        <a:srgbClr val="E9F0F6"/>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emplate>
  <TotalTime>787</TotalTime>
  <Words>1843</Words>
  <Application>Microsoft Office PowerPoint</Application>
  <PresentationFormat>On-screen Show (4:3)</PresentationFormat>
  <Paragraphs>264</Paragraphs>
  <Slides>46</Slides>
  <Notes>10</Notes>
  <HiddenSlides>0</HiddenSlides>
  <MMClips>0</MMClips>
  <ScaleCrop>false</ScaleCrop>
  <HeadingPairs>
    <vt:vector size="4" baseType="variant">
      <vt:variant>
        <vt:lpstr>Design Template</vt:lpstr>
      </vt:variant>
      <vt:variant>
        <vt:i4>1</vt:i4>
      </vt:variant>
      <vt:variant>
        <vt:lpstr>Slide Titles</vt:lpstr>
      </vt:variant>
      <vt:variant>
        <vt:i4>46</vt:i4>
      </vt:variant>
    </vt:vector>
  </HeadingPairs>
  <TitlesOfParts>
    <vt:vector size="47" baseType="lpstr">
      <vt:lpstr>Median</vt:lpstr>
      <vt:lpstr> EMAIL-SIG  Service Update June 18, 2009</vt:lpstr>
      <vt:lpstr>Format</vt:lpstr>
      <vt:lpstr>Exchange</vt:lpstr>
      <vt:lpstr>Agenda</vt:lpstr>
      <vt:lpstr>Overview</vt:lpstr>
      <vt:lpstr>Overview</vt:lpstr>
      <vt:lpstr>Service Review</vt:lpstr>
      <vt:lpstr>Availability</vt:lpstr>
      <vt:lpstr>Incidents</vt:lpstr>
      <vt:lpstr>Monitoring</vt:lpstr>
      <vt:lpstr>Maintenance</vt:lpstr>
      <vt:lpstr>Slide 12</vt:lpstr>
      <vt:lpstr>Remedy Cases</vt:lpstr>
      <vt:lpstr>Accomplishments</vt:lpstr>
      <vt:lpstr>Rates</vt:lpstr>
      <vt:lpstr>Exchange Roadmap</vt:lpstr>
      <vt:lpstr>Short-term</vt:lpstr>
      <vt:lpstr>Mobile Devices</vt:lpstr>
      <vt:lpstr>Medium-term</vt:lpstr>
      <vt:lpstr>Long-term</vt:lpstr>
      <vt:lpstr>Q&amp;A - Customers</vt:lpstr>
      <vt:lpstr>Q&amp;A – Your topics</vt:lpstr>
      <vt:lpstr>References</vt:lpstr>
      <vt:lpstr>Slide 24</vt:lpstr>
      <vt:lpstr>Architecture</vt:lpstr>
      <vt:lpstr>Forward-Only</vt:lpstr>
      <vt:lpstr>Rates</vt:lpstr>
      <vt:lpstr>Slide 28</vt:lpstr>
      <vt:lpstr>SMTP-Relay</vt:lpstr>
      <vt:lpstr>Slide 30</vt:lpstr>
      <vt:lpstr>Overview</vt:lpstr>
      <vt:lpstr>Service Review</vt:lpstr>
      <vt:lpstr>Availability</vt:lpstr>
      <vt:lpstr>Incidents</vt:lpstr>
      <vt:lpstr>Maintenance</vt:lpstr>
      <vt:lpstr>Remedy Cases</vt:lpstr>
      <vt:lpstr>Accomplishments</vt:lpstr>
      <vt:lpstr>Rates</vt:lpstr>
      <vt:lpstr>Zimbra Roadmap</vt:lpstr>
      <vt:lpstr>Short-term</vt:lpstr>
      <vt:lpstr>Medium-term</vt:lpstr>
      <vt:lpstr>Long-term</vt:lpstr>
      <vt:lpstr>Q&amp;A - Customers</vt:lpstr>
      <vt:lpstr>Q&amp;A – Your topics</vt:lpstr>
      <vt:lpstr>References</vt:lpstr>
      <vt:lpstr>Slide 46</vt:lpstr>
    </vt:vector>
  </TitlesOfParts>
  <Manager/>
  <Company>University of Pennsylvania</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Email Service Review</dc:title>
  <dc:subject>SIG - June 18, 2009</dc:subject>
  <dc:creator>Adam Preset</dc:creator>
  <cp:keywords/>
  <dc:description/>
  <cp:lastModifiedBy>Adam Preset</cp:lastModifiedBy>
  <cp:revision>85</cp:revision>
  <dcterms:created xsi:type="dcterms:W3CDTF">2009-06-18T16:54:55Z</dcterms:created>
  <dcterms:modified xsi:type="dcterms:W3CDTF">2009-06-18T16:55:29Z</dcterms:modified>
  <cp:category/>
</cp:coreProperties>
</file>