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Default Extension="gif" ContentType="image/gif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4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300" r:id="rId26"/>
    <p:sldId id="30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67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4604" autoAdjust="0"/>
    <p:restoredTop sz="89101" autoAdjust="0"/>
  </p:normalViewPr>
  <p:slideViewPr>
    <p:cSldViewPr>
      <p:cViewPr>
        <p:scale>
          <a:sx n="100" d="100"/>
          <a:sy n="100" d="100"/>
        </p:scale>
        <p:origin x="-88" y="-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BCF38-604F-C047-90D4-8CDCEA55D106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3AA4E-9D08-904B-BFFB-DFF5B06D5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6EBAA-83F5-4E38-9EE1-07AFF755CFEA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9A5F0-36AA-487D-9554-530DC8434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171 cases in previous period, December</a:t>
            </a:r>
            <a:r>
              <a:rPr lang="en-US" baseline="0" dirty="0" smtClean="0"/>
              <a:t> </a:t>
            </a:r>
            <a:r>
              <a:rPr lang="en-US" dirty="0" smtClean="0"/>
              <a:t>2008 – May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WFR</a:t>
            </a:r>
            <a:r>
              <a:rPr lang="en-US" baseline="0" dirty="0" smtClean="0"/>
              <a:t> likely for January.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 web display: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https://zimbra.upenn.edu/home/nt-dtime/Calendar?fmt</a:t>
            </a:r>
            <a:r>
              <a:rPr lang="en-US" dirty="0" smtClean="0"/>
              <a:t>=html</a:t>
            </a:r>
          </a:p>
          <a:p>
            <a:endParaRPr lang="en-US" dirty="0" smtClean="0"/>
          </a:p>
          <a:p>
            <a:r>
              <a:rPr lang="en-US" dirty="0" smtClean="0"/>
              <a:t>Or subscribe with your</a:t>
            </a:r>
            <a:r>
              <a:rPr lang="en-US" baseline="0" dirty="0" smtClean="0"/>
              <a:t> iCal compatible calendar client: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https://zimbra.upenn.edu/home/nt-dtime/Calendar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Default quota increased</a:t>
            </a:r>
            <a:r>
              <a:rPr lang="en-US" baseline="0" dirty="0" smtClean="0"/>
              <a:t> from 250MB to 500MB in August.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Conversion to Remedy 7 on August 10, 2009, made some statistics</a:t>
            </a:r>
            <a:r>
              <a:rPr lang="en-US" baseline="0" dirty="0" smtClean="0"/>
              <a:t> more difficult to gather for this period.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Relative</a:t>
            </a:r>
            <a:r>
              <a:rPr lang="en-US" baseline="0" dirty="0" smtClean="0"/>
              <a:t> good luck testing another short-term issue, larger quotas, since our last report.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SP2 has significant auditing capability that will make troubleshooting easier.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2010 – Archiving</a:t>
            </a:r>
            <a:r>
              <a:rPr lang="en-US" baseline="0" dirty="0" smtClean="0"/>
              <a:t> and discovery (legal hold), m</a:t>
            </a:r>
            <a:r>
              <a:rPr lang="en-US" dirty="0" smtClean="0"/>
              <a:t>ailbox resiliency,</a:t>
            </a:r>
            <a:r>
              <a:rPr lang="en-US" baseline="0" dirty="0" smtClean="0"/>
              <a:t> mobile email improvements (push Outlook mobile, nickname cache, </a:t>
            </a:r>
            <a:r>
              <a:rPr lang="en-US" baseline="0" dirty="0" err="1" smtClean="0"/>
              <a:t>f/b</a:t>
            </a:r>
            <a:r>
              <a:rPr lang="en-US" baseline="0" dirty="0" smtClean="0"/>
              <a:t> lookup), message tracking, Outlook web app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addressing for usernames in domains that are</a:t>
            </a:r>
            <a:r>
              <a:rPr lang="en-US" baseline="0" dirty="0" smtClean="0"/>
              <a:t> </a:t>
            </a:r>
            <a:r>
              <a:rPr lang="en-US" dirty="0" smtClean="0"/>
              <a:t>currently supported by Zimbra and Exchange and that don't have an account on either</a:t>
            </a:r>
            <a:r>
              <a:rPr lang="en-US" baseline="0" dirty="0" smtClean="0"/>
              <a:t> </a:t>
            </a:r>
            <a:r>
              <a:rPr lang="en-US" dirty="0" smtClean="0"/>
              <a:t>of those services.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use this service, please remember to subscribe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PennNet</a:t>
            </a:r>
            <a:r>
              <a:rPr lang="en-US" baseline="0" dirty="0" smtClean="0"/>
              <a:t>-Announce.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9A5F0-36AA-487D-9554-530DC84347F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2057400"/>
            <a:ext cx="6477000" cy="3810000"/>
          </a:xfrm>
        </p:spPr>
        <p:txBody>
          <a:bodyPr anchor="b">
            <a:noAutofit/>
          </a:bodyPr>
          <a:lstStyle>
            <a:lvl1pPr>
              <a:defRPr sz="9600" cap="all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CF9941-0F7E-42B1-BC2B-A5AEA05237AB}" type="datetimeFigureOut">
              <a:rPr lang="en-US" smtClean="0"/>
              <a:pPr/>
              <a:t>11/17/09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penn_logo_noname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" y="6172200"/>
            <a:ext cx="2057400" cy="570763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905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429000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514600"/>
          </a:xfrm>
        </p:spPr>
        <p:txBody>
          <a:bodyPr anchor="t">
            <a:normAutofit/>
          </a:bodyPr>
          <a:lstStyle>
            <a:lvl1pPr marL="0" indent="0">
              <a:buNone/>
              <a:defRPr sz="36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914400"/>
            <a:ext cx="7772400" cy="16764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4400"/>
            <a:ext cx="7620000" cy="1676400"/>
          </a:xfrm>
        </p:spPr>
        <p:txBody>
          <a:bodyPr/>
          <a:lstStyle>
            <a:lvl1pPr algn="l">
              <a:buNone/>
              <a:defRPr sz="60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 descr="shield_color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1905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2514600"/>
            <a:ext cx="8153400" cy="3611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CF9941-0F7E-42B1-BC2B-A5AEA05237AB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220980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0980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14F9A0-5F82-4DE0-BCCB-AC539D299D6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shield_color.gi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8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EMAIL-SIG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Service Update</a:t>
            </a:r>
            <a:br>
              <a:rPr lang="en-US" sz="3600" dirty="0" smtClean="0"/>
            </a:br>
            <a:r>
              <a:rPr lang="en-US" sz="3600" dirty="0" smtClean="0"/>
              <a:t>November 17, 2009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ISC Networking &amp; Telecommunications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Nagios</a:t>
            </a:r>
            <a:r>
              <a:rPr lang="en-US" dirty="0" smtClean="0"/>
              <a:t> polls services, reports availability</a:t>
            </a:r>
          </a:p>
          <a:p>
            <a:pPr>
              <a:buNone/>
            </a:pPr>
            <a:r>
              <a:rPr lang="en-US" dirty="0" err="1" smtClean="0"/>
              <a:t>Logcaster</a:t>
            </a:r>
            <a:r>
              <a:rPr lang="en-US" dirty="0" smtClean="0"/>
              <a:t> examines event logs</a:t>
            </a:r>
          </a:p>
          <a:p>
            <a:pPr>
              <a:buNone/>
            </a:pPr>
            <a:r>
              <a:rPr lang="en-US" dirty="0" smtClean="0"/>
              <a:t>Spectrum pings, sends alarms</a:t>
            </a:r>
          </a:p>
          <a:p>
            <a:pPr>
              <a:buNone/>
            </a:pPr>
            <a:r>
              <a:rPr lang="en-US" dirty="0" err="1" smtClean="0"/>
              <a:t>Oncall</a:t>
            </a:r>
            <a:r>
              <a:rPr lang="en-US" dirty="0" smtClean="0"/>
              <a:t> service 24x7x365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600" dirty="0" smtClean="0"/>
              <a:t>June 29, 10:00-11:00PM - EAM and EAS bug fixes</a:t>
            </a:r>
          </a:p>
          <a:p>
            <a:pPr>
              <a:buNone/>
            </a:pPr>
            <a:r>
              <a:rPr lang="en-US" sz="2600" dirty="0" smtClean="0"/>
              <a:t>July 30, 6:00-6:30AM - EAM and EAS base quota Increase changes</a:t>
            </a:r>
          </a:p>
          <a:p>
            <a:pPr>
              <a:buNone/>
            </a:pPr>
            <a:r>
              <a:rPr lang="en-US" sz="2600" dirty="0" smtClean="0"/>
              <a:t>August 27 - Rollup 9</a:t>
            </a:r>
          </a:p>
          <a:p>
            <a:pPr>
              <a:buNone/>
            </a:pPr>
            <a:r>
              <a:rPr lang="en-US" sz="2600" dirty="0" smtClean="0"/>
              <a:t>October 1, 5:00-6:00AM - EAM and EAS </a:t>
            </a:r>
            <a:r>
              <a:rPr lang="en-US" sz="2600" dirty="0" err="1" smtClean="0"/>
              <a:t>CoSign</a:t>
            </a:r>
            <a:r>
              <a:rPr lang="en-US" sz="2600" dirty="0" smtClean="0"/>
              <a:t>, timeout, and auto-accept</a:t>
            </a:r>
          </a:p>
          <a:p>
            <a:pPr>
              <a:buNone/>
            </a:pPr>
            <a:r>
              <a:rPr lang="en-US" sz="2600" dirty="0" smtClean="0"/>
              <a:t>Periodic targeted user moves between </a:t>
            </a:r>
            <a:r>
              <a:rPr lang="en-US" sz="2600" dirty="0" err="1" smtClean="0"/>
              <a:t>SGs</a:t>
            </a:r>
            <a:endParaRPr lang="en-US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Remedy Cases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SLA: 24 hour response</a:t>
            </a:r>
          </a:p>
          <a:p>
            <a:pPr>
              <a:buNone/>
            </a:pPr>
            <a:r>
              <a:rPr lang="en-US" dirty="0" smtClean="0"/>
              <a:t>Over Sept/Oct, 63 cases; (~30/month avg. previous period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810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Significant changes to Account Management and Account Services</a:t>
            </a:r>
          </a:p>
          <a:p>
            <a:pPr>
              <a:buNone/>
            </a:pPr>
            <a:r>
              <a:rPr lang="en-US" dirty="0" smtClean="0"/>
              <a:t>Better understanding of complexity of mobile device support</a:t>
            </a:r>
          </a:p>
          <a:p>
            <a:pPr>
              <a:buNone/>
            </a:pPr>
            <a:r>
              <a:rPr lang="en-US" dirty="0" smtClean="0"/>
              <a:t>Corrected IMAP access issue (via Rollup 9)</a:t>
            </a:r>
          </a:p>
          <a:p>
            <a:pPr>
              <a:buNone/>
            </a:pPr>
            <a:r>
              <a:rPr lang="en-US" dirty="0" smtClean="0"/>
              <a:t>Integration with ACD and campus call centers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226552" cy="4191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No rate changes since service introduction in July 2007</a:t>
            </a:r>
          </a:p>
          <a:p>
            <a:pPr>
              <a:buNone/>
            </a:pPr>
            <a:r>
              <a:rPr lang="en-US" dirty="0" smtClean="0"/>
              <a:t>Current: Exchange @ $7.50/month; BlackBerry @$13.50/month</a:t>
            </a:r>
          </a:p>
          <a:p>
            <a:pPr>
              <a:buNone/>
            </a:pPr>
            <a:r>
              <a:rPr lang="en-US" b="1" dirty="0" smtClean="0"/>
              <a:t>Change:</a:t>
            </a:r>
            <a:r>
              <a:rPr lang="en-US" dirty="0" smtClean="0"/>
              <a:t> Exchange charge from $7.50-$9.00/month possible for FY11</a:t>
            </a:r>
          </a:p>
          <a:p>
            <a:pPr>
              <a:buNone/>
            </a:pPr>
            <a:r>
              <a:rPr lang="en-US" b="1" dirty="0" smtClean="0"/>
              <a:t>Change: </a:t>
            </a:r>
            <a:r>
              <a:rPr lang="en-US" dirty="0" smtClean="0"/>
              <a:t>BlackBerry charge from $13.50-$19.50/month possible for FY11</a:t>
            </a:r>
          </a:p>
          <a:p>
            <a:pPr>
              <a:buNone/>
            </a:pPr>
            <a:r>
              <a:rPr lang="en-US" dirty="0" smtClean="0"/>
              <a:t>Additional storage: $1.25/250MB/month (unchanged)</a:t>
            </a:r>
          </a:p>
          <a:p>
            <a:pPr>
              <a:buNone/>
            </a:pPr>
            <a:r>
              <a:rPr lang="en-US" dirty="0" smtClean="0"/>
              <a:t>Quota: 500MB; Auto-quota up to 2GB; Max quota up to 5 GB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Short-term (0-3 months)</a:t>
            </a:r>
          </a:p>
          <a:p>
            <a:r>
              <a:rPr lang="en-US" dirty="0" smtClean="0"/>
              <a:t>Medium-term (4-12 months)</a:t>
            </a:r>
          </a:p>
          <a:p>
            <a:r>
              <a:rPr lang="en-US" dirty="0" smtClean="0"/>
              <a:t>Long-term (&gt;1 year)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Roadmap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iPhone</a:t>
            </a:r>
            <a:r>
              <a:rPr lang="en-US" dirty="0" smtClean="0"/>
              <a:t> security policy changes</a:t>
            </a:r>
          </a:p>
          <a:p>
            <a:pPr>
              <a:buNone/>
            </a:pPr>
            <a:r>
              <a:rPr lang="en-US" dirty="0" smtClean="0"/>
              <a:t>Free/busy sharing with Wharton and Nursing</a:t>
            </a:r>
          </a:p>
          <a:p>
            <a:pPr>
              <a:buNone/>
            </a:pPr>
            <a:r>
              <a:rPr lang="en-US" dirty="0" smtClean="0"/>
              <a:t>Exchange 2007 SP2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Monitoring</a:t>
            </a:r>
          </a:p>
          <a:p>
            <a:pPr>
              <a:buNone/>
            </a:pPr>
            <a:r>
              <a:rPr lang="en-US" dirty="0" smtClean="0"/>
              <a:t>Round-trip delay detection</a:t>
            </a:r>
          </a:p>
          <a:p>
            <a:pPr>
              <a:buNone/>
            </a:pPr>
            <a:r>
              <a:rPr lang="en-US" dirty="0" smtClean="0"/>
              <a:t>Investigate mailbox level restores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Exchange 2010</a:t>
            </a:r>
          </a:p>
          <a:p>
            <a:pPr>
              <a:buNone/>
            </a:pPr>
            <a:r>
              <a:rPr lang="en-US" dirty="0" smtClean="0"/>
              <a:t>Off-campus DR</a:t>
            </a:r>
          </a:p>
          <a:p>
            <a:pPr>
              <a:buNone/>
            </a:pPr>
            <a:r>
              <a:rPr lang="en-US" dirty="0" smtClean="0"/>
              <a:t>Contain costs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-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What is the mobile platform of choice for your users? Any changes planned?</a:t>
            </a:r>
          </a:p>
          <a:p>
            <a:pPr>
              <a:buNone/>
            </a:pPr>
            <a:r>
              <a:rPr lang="en-US" dirty="0" smtClean="0"/>
              <a:t>If we define a window for routine maintenance, would M-F 1-3AM and S-S 6-7AM work?</a:t>
            </a:r>
          </a:p>
          <a:p>
            <a:pPr>
              <a:buNone/>
            </a:pPr>
            <a:r>
              <a:rPr lang="en-US" dirty="0" smtClean="0"/>
              <a:t>Do you have blackout periods when no changes should be made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Who’s running SharePoint in production and what do you use it for?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66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Exchange</a:t>
            </a:r>
          </a:p>
          <a:p>
            <a:r>
              <a:rPr lang="en-US" sz="4400" dirty="0" smtClean="0"/>
              <a:t>Forward-Only</a:t>
            </a:r>
          </a:p>
          <a:p>
            <a:r>
              <a:rPr lang="en-US" sz="4400" dirty="0" smtClean="0"/>
              <a:t>SMTP-Relay</a:t>
            </a:r>
          </a:p>
          <a:p>
            <a:r>
              <a:rPr lang="en-US" sz="4400" dirty="0" err="1" smtClean="0"/>
              <a:t>PennNet</a:t>
            </a:r>
            <a:r>
              <a:rPr lang="en-US" sz="4400" dirty="0" smtClean="0"/>
              <a:t> Mailing Lists</a:t>
            </a:r>
          </a:p>
          <a:p>
            <a:r>
              <a:rPr lang="en-US" sz="4400" dirty="0" smtClean="0"/>
              <a:t>Zimbra</a:t>
            </a:r>
            <a:endParaRPr lang="en-US" sz="4400" dirty="0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– Your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Exchange 2010</a:t>
            </a:r>
          </a:p>
          <a:p>
            <a:pPr>
              <a:buNone/>
            </a:pPr>
            <a:r>
              <a:rPr lang="en-US" dirty="0" smtClean="0"/>
              <a:t>Public Folders</a:t>
            </a:r>
          </a:p>
          <a:p>
            <a:pPr>
              <a:buNone/>
            </a:pPr>
            <a:r>
              <a:rPr lang="en-US" dirty="0" smtClean="0"/>
              <a:t>BlackBerry rates</a:t>
            </a:r>
          </a:p>
          <a:p>
            <a:pPr>
              <a:buNone/>
            </a:pPr>
            <a:r>
              <a:rPr lang="en-US" dirty="0" smtClean="0"/>
              <a:t>How to move data out of Outlook but still keep it accessible?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2971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www.upenn.edu</a:t>
            </a:r>
            <a:r>
              <a:rPr lang="en-US" dirty="0" smtClean="0"/>
              <a:t>/computing/email/</a:t>
            </a:r>
          </a:p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www.upenn.edu</a:t>
            </a:r>
            <a:r>
              <a:rPr lang="en-US" dirty="0" smtClean="0"/>
              <a:t>/computing/email/exchange/sig-meetings/</a:t>
            </a:r>
          </a:p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prowiki.isc.upenn.edu/wiki/ISC_Zimbra_documentation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https://zimbra.upenn.edu/home/nt-dtime/Calendar?fmt</a:t>
            </a:r>
            <a:r>
              <a:rPr lang="en-US" dirty="0" smtClean="0"/>
              <a:t>=html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4"/>
          <p:cNvSpPr txBox="1">
            <a:spLocks/>
          </p:cNvSpPr>
          <p:nvPr/>
        </p:nvSpPr>
        <p:spPr>
          <a:xfrm>
            <a:off x="990600" y="0"/>
            <a:ext cx="8153400" cy="5334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Forward-Only</a:t>
            </a:r>
            <a:endParaRPr kumimoji="0" lang="en-US" sz="8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429000"/>
            <a:ext cx="8077200" cy="1588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hield_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Leverages existing infrastructure for mail routing</a:t>
            </a:r>
          </a:p>
          <a:p>
            <a:pPr>
              <a:buNone/>
            </a:pPr>
            <a:r>
              <a:rPr lang="en-US" dirty="0" smtClean="0"/>
              <a:t>Internal mail relays deliver to Exchange and Zimbra</a:t>
            </a:r>
          </a:p>
          <a:p>
            <a:pPr>
              <a:buNone/>
            </a:pPr>
            <a:r>
              <a:rPr lang="en-US" dirty="0" err="1" smtClean="0"/>
              <a:t>MessageLabs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Forward-Only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733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GA on July 6, 2009</a:t>
            </a:r>
          </a:p>
          <a:p>
            <a:pPr>
              <a:buNone/>
            </a:pPr>
            <a:r>
              <a:rPr lang="en-US" dirty="0" smtClean="0"/>
              <a:t>Over </a:t>
            </a:r>
            <a:r>
              <a:rPr lang="en-US" dirty="0" smtClean="0"/>
              <a:t>1,500 </a:t>
            </a:r>
            <a:r>
              <a:rPr lang="en-US" dirty="0" smtClean="0"/>
              <a:t>accounts</a:t>
            </a:r>
          </a:p>
          <a:p>
            <a:pPr>
              <a:buNone/>
            </a:pPr>
            <a:r>
              <a:rPr lang="en-US" dirty="0" smtClean="0"/>
              <a:t>Currently building tools for ISC to streamline account migrations</a:t>
            </a:r>
          </a:p>
          <a:p>
            <a:pPr>
              <a:buNone/>
            </a:pPr>
            <a:r>
              <a:rPr lang="en-US" b="1" dirty="0" smtClean="0"/>
              <a:t>Change: </a:t>
            </a:r>
            <a:r>
              <a:rPr lang="en-US" dirty="0" smtClean="0"/>
              <a:t>Rates likely to drop from $1.50/month to $0.75/month in FY11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SMTP-Relay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886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Use cases: printers, faxes, control systems that need to send email w/o user auth, or to external addresses</a:t>
            </a:r>
          </a:p>
          <a:p>
            <a:pPr>
              <a:buNone/>
            </a:pPr>
            <a:r>
              <a:rPr lang="en-US" dirty="0" smtClean="0"/>
              <a:t>Separate service to avoid dependencies on Exchange and Zimbra</a:t>
            </a:r>
          </a:p>
          <a:p>
            <a:pPr>
              <a:buNone/>
            </a:pPr>
            <a:r>
              <a:rPr lang="en-US" dirty="0" smtClean="0"/>
              <a:t>$10/IP address/month; No charge for mail within ISC service</a:t>
            </a:r>
          </a:p>
          <a:p>
            <a:pPr>
              <a:buNone/>
            </a:pPr>
            <a:r>
              <a:rPr lang="en-US" dirty="0" smtClean="0"/>
              <a:t>Migrated to modern hardware on November 4</a:t>
            </a:r>
          </a:p>
          <a:p>
            <a:pPr>
              <a:buNone/>
            </a:pPr>
            <a:r>
              <a:rPr lang="en-US" dirty="0" smtClean="0"/>
              <a:t>Currently used by 42 hosts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err="1" smtClean="0"/>
              <a:t>PennNet</a:t>
            </a:r>
            <a:r>
              <a:rPr lang="en-US" sz="7200" dirty="0" smtClean="0"/>
              <a:t> Mailing Lists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Migrated to modern hardware on November 4</a:t>
            </a:r>
          </a:p>
          <a:p>
            <a:pPr>
              <a:buNone/>
            </a:pPr>
            <a:r>
              <a:rPr lang="en-US" b="1" dirty="0" smtClean="0"/>
              <a:t>Change:</a:t>
            </a:r>
            <a:r>
              <a:rPr lang="en-US" dirty="0" smtClean="0"/>
              <a:t> Updated to LISTSERV 15.5; UI improvements</a:t>
            </a:r>
          </a:p>
          <a:p>
            <a:pPr>
              <a:buNone/>
            </a:pPr>
            <a:r>
              <a:rPr lang="en-US" b="1" dirty="0" smtClean="0"/>
              <a:t>Change:</a:t>
            </a:r>
            <a:r>
              <a:rPr lang="en-US" dirty="0" smtClean="0"/>
              <a:t> From current rate structure to $0.50/list/month in FY11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4"/>
          <p:cNvSpPr txBox="1">
            <a:spLocks/>
          </p:cNvSpPr>
          <p:nvPr/>
        </p:nvSpPr>
        <p:spPr>
          <a:xfrm>
            <a:off x="990600" y="0"/>
            <a:ext cx="8153400" cy="5334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Zimbra</a:t>
            </a:r>
            <a:endParaRPr kumimoji="0" lang="en-US" sz="8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429000"/>
            <a:ext cx="8077200" cy="1588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hield_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302752" cy="3886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Production on July 26, 2008</a:t>
            </a:r>
          </a:p>
          <a:p>
            <a:pPr>
              <a:buNone/>
            </a:pPr>
            <a:r>
              <a:rPr lang="en-US" dirty="0" smtClean="0"/>
              <a:t>10 Linux servers in 2 campus data centers</a:t>
            </a:r>
          </a:p>
          <a:p>
            <a:pPr>
              <a:buNone/>
            </a:pPr>
            <a:r>
              <a:rPr lang="en-US" dirty="0" smtClean="0"/>
              <a:t>1.75 TB of mailbox storage</a:t>
            </a:r>
          </a:p>
          <a:p>
            <a:pPr>
              <a:buNone/>
            </a:pPr>
            <a:r>
              <a:rPr lang="en-US" dirty="0" smtClean="0"/>
              <a:t>Data replicated in Levy and MODV campus data centers</a:t>
            </a:r>
          </a:p>
          <a:p>
            <a:pPr>
              <a:buNone/>
            </a:pPr>
            <a:r>
              <a:rPr lang="en-US" dirty="0" smtClean="0"/>
              <a:t>About 12,800 accounts (down 6%)</a:t>
            </a:r>
          </a:p>
          <a:p>
            <a:pPr>
              <a:buNone/>
            </a:pPr>
            <a:r>
              <a:rPr lang="en-US" dirty="0" smtClean="0"/>
              <a:t>111 with Mobile Sync enabled (up 95%)</a:t>
            </a:r>
          </a:p>
          <a:p>
            <a:pPr>
              <a:buNone/>
            </a:pPr>
            <a:r>
              <a:rPr lang="en-US" dirty="0" smtClean="0"/>
              <a:t>Almost 200 users purchased higher quota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Availability for FY10 YTD</a:t>
            </a:r>
          </a:p>
          <a:p>
            <a:r>
              <a:rPr lang="en-US" dirty="0" smtClean="0"/>
              <a:t>Incidents</a:t>
            </a:r>
          </a:p>
          <a:p>
            <a:r>
              <a:rPr lang="en-US" dirty="0" smtClean="0"/>
              <a:t>Maintenance</a:t>
            </a:r>
          </a:p>
          <a:p>
            <a:r>
              <a:rPr lang="en-US" dirty="0" smtClean="0"/>
              <a:t>Remedy Cases</a:t>
            </a:r>
          </a:p>
          <a:p>
            <a:r>
              <a:rPr lang="en-US" dirty="0" smtClean="0"/>
              <a:t>Accomplishments</a:t>
            </a:r>
          </a:p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Review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 idx="4294967295"/>
          </p:nvPr>
        </p:nvSpPr>
        <p:spPr>
          <a:xfrm>
            <a:off x="990600" y="0"/>
            <a:ext cx="8153400" cy="5334000"/>
          </a:xfrm>
        </p:spPr>
        <p:txBody>
          <a:bodyPr/>
          <a:lstStyle/>
          <a:p>
            <a:r>
              <a:rPr lang="en-US" cap="small" dirty="0" smtClean="0"/>
              <a:t>Exchange</a:t>
            </a:r>
            <a:endParaRPr lang="en-US" cap="small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3429000"/>
            <a:ext cx="8077200" cy="1588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hield_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Target: 99.9% (&lt;9 hours)</a:t>
            </a:r>
          </a:p>
          <a:p>
            <a:pPr>
              <a:buNone/>
            </a:pPr>
            <a:r>
              <a:rPr lang="en-US" dirty="0" smtClean="0"/>
              <a:t>Zimbra: 99.995 % (9 minutes, 43 seconds)</a:t>
            </a:r>
          </a:p>
          <a:p>
            <a:pPr>
              <a:buNone/>
            </a:pPr>
            <a:r>
              <a:rPr lang="en-US" dirty="0" smtClean="0"/>
              <a:t>Averaged across multiple servers/services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September 16 – IMAP service degraded due to sharp increase in simultaneous client connections</a:t>
            </a:r>
          </a:p>
          <a:p>
            <a:pPr>
              <a:buNone/>
            </a:pPr>
            <a:r>
              <a:rPr lang="en-US" dirty="0" smtClean="0"/>
              <a:t>October 7, 10:00-11:50AM – Degraded performance required service restart</a:t>
            </a:r>
          </a:p>
          <a:p>
            <a:pPr>
              <a:buNone/>
            </a:pPr>
            <a:r>
              <a:rPr lang="en-US" dirty="0" smtClean="0"/>
              <a:t>November 6 - Early deletion of expired student accounts in response to disk squeeze</a:t>
            </a:r>
          </a:p>
          <a:p>
            <a:pPr>
              <a:buNone/>
            </a:pPr>
            <a:r>
              <a:rPr lang="en-US" dirty="0" smtClean="0"/>
              <a:t>November 11, 4:00-4:15AM – IMAP service degraded by </a:t>
            </a:r>
            <a:r>
              <a:rPr lang="en-US" dirty="0" err="1" smtClean="0"/>
              <a:t>DoS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July 30, 6:00-6:30 – ZAM and ZAS base quota increase changes</a:t>
            </a:r>
          </a:p>
          <a:p>
            <a:pPr>
              <a:buNone/>
            </a:pPr>
            <a:r>
              <a:rPr lang="en-US" dirty="0" smtClean="0"/>
              <a:t>September 16, 11:00PM – Increase IMAP client threshold</a:t>
            </a:r>
          </a:p>
          <a:p>
            <a:pPr>
              <a:buNone/>
            </a:pPr>
            <a:r>
              <a:rPr lang="en-US" dirty="0" smtClean="0"/>
              <a:t>November 14, 6:00-7:00AM – Add storage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Remedy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SLA: 24 hour response</a:t>
            </a:r>
          </a:p>
          <a:p>
            <a:pPr>
              <a:buNone/>
            </a:pPr>
            <a:r>
              <a:rPr lang="en-US" dirty="0" smtClean="0"/>
              <a:t>Over September/October, 52 cases; (~30/month avg. previous period)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302752" cy="4191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Fall Feature Release: 5.0.15 upgrade, Zimlets, </a:t>
            </a:r>
            <a:r>
              <a:rPr lang="en-US" dirty="0" err="1" smtClean="0"/>
              <a:t>CoSign</a:t>
            </a:r>
            <a:r>
              <a:rPr lang="en-US" dirty="0" smtClean="0"/>
              <a:t> 3</a:t>
            </a:r>
          </a:p>
          <a:p>
            <a:pPr>
              <a:buNone/>
            </a:pPr>
            <a:r>
              <a:rPr lang="en-US" dirty="0" smtClean="0"/>
              <a:t>Added more storage (August 23, November 14)</a:t>
            </a:r>
          </a:p>
          <a:p>
            <a:pPr>
              <a:buNone/>
            </a:pPr>
            <a:r>
              <a:rPr lang="en-US" dirty="0" smtClean="0"/>
              <a:t>Gained BlackBerry service knowledge</a:t>
            </a:r>
          </a:p>
          <a:p>
            <a:pPr>
              <a:buNone/>
            </a:pPr>
            <a:r>
              <a:rPr lang="en-US" dirty="0" smtClean="0"/>
              <a:t>Tested large quotas with success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531352" cy="3810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No change to base price in four years</a:t>
            </a:r>
          </a:p>
          <a:p>
            <a:pPr>
              <a:buNone/>
            </a:pPr>
            <a:r>
              <a:rPr lang="en-US" dirty="0" smtClean="0"/>
              <a:t>Current: Enhanced: $3.00/month; Basic: $3.50/month</a:t>
            </a:r>
          </a:p>
          <a:p>
            <a:pPr>
              <a:buNone/>
            </a:pPr>
            <a:r>
              <a:rPr lang="en-US" b="1" dirty="0" smtClean="0"/>
              <a:t>Change: </a:t>
            </a:r>
            <a:r>
              <a:rPr lang="en-US" dirty="0" smtClean="0"/>
              <a:t>Zimbra increase up to $3.10/month and $3.60/month possible for FY11</a:t>
            </a:r>
          </a:p>
          <a:p>
            <a:pPr>
              <a:buNone/>
            </a:pPr>
            <a:r>
              <a:rPr lang="en-US" b="1" dirty="0" smtClean="0"/>
              <a:t>Change: </a:t>
            </a:r>
            <a:r>
              <a:rPr lang="en-US" dirty="0" smtClean="0"/>
              <a:t>BlackBerry service to line up with Exchange at up to $19.50/month for FY11</a:t>
            </a:r>
          </a:p>
          <a:p>
            <a:pPr>
              <a:buNone/>
            </a:pPr>
            <a:r>
              <a:rPr lang="en-US" dirty="0" smtClean="0"/>
              <a:t>Additional storage: $1.25/250MB/month (unchanged)</a:t>
            </a:r>
          </a:p>
          <a:p>
            <a:pPr>
              <a:buNone/>
            </a:pPr>
            <a:r>
              <a:rPr lang="en-US" dirty="0" smtClean="0"/>
              <a:t>Quota: 500MB; Auto-quota up to 4GB; Max quota up to 10GB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Short-term (0-3 months)</a:t>
            </a:r>
          </a:p>
          <a:p>
            <a:r>
              <a:rPr lang="en-US" dirty="0" smtClean="0"/>
              <a:t>Medium-term (4-12 months)</a:t>
            </a:r>
          </a:p>
          <a:p>
            <a:r>
              <a:rPr lang="en-US" dirty="0" smtClean="0"/>
              <a:t>Long-term (&gt;1 year)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Zimbra Roadmap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733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BlackBerry: Manual provisioning works and we want pilot users</a:t>
            </a:r>
          </a:p>
          <a:p>
            <a:pPr>
              <a:buNone/>
            </a:pPr>
            <a:r>
              <a:rPr lang="en-US" dirty="0" smtClean="0"/>
              <a:t>Winter Feature Release:</a:t>
            </a:r>
          </a:p>
          <a:p>
            <a:r>
              <a:rPr lang="en-US" dirty="0" smtClean="0"/>
              <a:t>Zimbra 5.0.19</a:t>
            </a:r>
          </a:p>
          <a:p>
            <a:r>
              <a:rPr lang="en-US" dirty="0" smtClean="0"/>
              <a:t>Scale out mailbox servers</a:t>
            </a:r>
          </a:p>
          <a:p>
            <a:r>
              <a:rPr lang="en-US" dirty="0" err="1" smtClean="0"/>
              <a:t>Zimlet</a:t>
            </a:r>
            <a:r>
              <a:rPr lang="en-US" dirty="0" smtClean="0"/>
              <a:t> development</a:t>
            </a:r>
          </a:p>
          <a:p>
            <a:r>
              <a:rPr lang="en-US" dirty="0" smtClean="0"/>
              <a:t>Refine monitoring of message queues, mail delays</a:t>
            </a:r>
          </a:p>
          <a:p>
            <a:r>
              <a:rPr lang="en-US" dirty="0" smtClean="0"/>
              <a:t>Streamline migration of Zimbra accounts to Forward-Only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Zimbra 6.0 - better admin tools, social networking, better mobile UI, filter existing messages, read receipt, three-pane view, and more</a:t>
            </a:r>
          </a:p>
          <a:p>
            <a:pPr>
              <a:buNone/>
            </a:pPr>
            <a:r>
              <a:rPr lang="en-US" dirty="0" smtClean="0"/>
              <a:t>Client distribution - </a:t>
            </a:r>
            <a:r>
              <a:rPr lang="en-US" dirty="0" err="1" smtClean="0"/>
              <a:t>iSync</a:t>
            </a:r>
            <a:r>
              <a:rPr lang="en-US" dirty="0" smtClean="0"/>
              <a:t>, ZCO, ZDC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Zimbra 7.0</a:t>
            </a:r>
          </a:p>
          <a:p>
            <a:pPr>
              <a:buNone/>
            </a:pPr>
            <a:r>
              <a:rPr lang="en-US" dirty="0" smtClean="0"/>
              <a:t>Integration with Jabber and Asterisk Enhanced Enterprise</a:t>
            </a:r>
          </a:p>
          <a:p>
            <a:pPr>
              <a:buNone/>
            </a:pPr>
            <a:r>
              <a:rPr lang="en-US" dirty="0" smtClean="0"/>
              <a:t>Calendaring and Tasks</a:t>
            </a:r>
          </a:p>
          <a:p>
            <a:pPr>
              <a:buNone/>
            </a:pPr>
            <a:r>
              <a:rPr lang="en-US" dirty="0" smtClean="0"/>
              <a:t>Lightweight project management (with Workspaces)</a:t>
            </a:r>
          </a:p>
          <a:p>
            <a:pPr>
              <a:buNone/>
            </a:pPr>
            <a:r>
              <a:rPr lang="en-US" dirty="0" smtClean="0"/>
              <a:t>Integration with external services (Wave?)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	Overview of Service</a:t>
            </a:r>
          </a:p>
          <a:p>
            <a:r>
              <a:rPr lang="en-US" smtClean="0"/>
              <a:t>	Availability Report</a:t>
            </a:r>
          </a:p>
          <a:p>
            <a:r>
              <a:rPr lang="en-US" smtClean="0"/>
              <a:t>	Rates</a:t>
            </a:r>
          </a:p>
          <a:p>
            <a:r>
              <a:rPr lang="en-US" smtClean="0"/>
              <a:t>	Roadmap</a:t>
            </a:r>
          </a:p>
          <a:p>
            <a:r>
              <a:rPr lang="en-US" smtClean="0"/>
              <a:t>	Q&amp;A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-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What is the mobile platform of choice for your users? Any changes planned?</a:t>
            </a:r>
          </a:p>
          <a:p>
            <a:pPr>
              <a:buNone/>
            </a:pPr>
            <a:r>
              <a:rPr lang="en-US" dirty="0" smtClean="0"/>
              <a:t>If we define a window for routine maintenance, would M-F 1-3AM and S-S 6-7AM work?</a:t>
            </a:r>
          </a:p>
          <a:p>
            <a:pPr>
              <a:buNone/>
            </a:pPr>
            <a:r>
              <a:rPr lang="en-US" dirty="0" smtClean="0"/>
              <a:t>Do you have blackout periods when no changes should be made?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– Your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iCal synching with Snow Leopard</a:t>
            </a:r>
          </a:p>
          <a:p>
            <a:pPr>
              <a:buNone/>
            </a:pPr>
            <a:r>
              <a:rPr lang="en-US" dirty="0" smtClean="0"/>
              <a:t>Outlook access for shared calendars</a:t>
            </a:r>
          </a:p>
          <a:p>
            <a:pPr>
              <a:buNone/>
            </a:pPr>
            <a:r>
              <a:rPr lang="en-US" dirty="0" smtClean="0"/>
              <a:t>Default text script for calendar events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302752" cy="3200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www.upenn.edu</a:t>
            </a:r>
            <a:r>
              <a:rPr lang="en-US" dirty="0" smtClean="0"/>
              <a:t>/computing/email/</a:t>
            </a:r>
          </a:p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www.upenn.edu/computing/email/zimbra/sig</a:t>
            </a:r>
            <a:r>
              <a:rPr lang="en-US" dirty="0" smtClean="0"/>
              <a:t>-meetings/</a:t>
            </a:r>
          </a:p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prowiki.isc.upenn.edu/wiki/ISC_Zimbra_documentation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https://zimbra.upenn.edu/home/nt-dtime/Calendar?fmt</a:t>
            </a:r>
            <a:r>
              <a:rPr lang="en-US" dirty="0" smtClean="0"/>
              <a:t>=html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4294967295"/>
          </p:nvPr>
        </p:nvSpPr>
        <p:spPr>
          <a:xfrm>
            <a:off x="381000" y="6019800"/>
            <a:ext cx="8763000" cy="838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https://zimbra.upenn.edu/home/nt-dtime/Calendar?fmt</a:t>
            </a:r>
            <a:r>
              <a:rPr lang="en-US" sz="2400" dirty="0" smtClean="0"/>
              <a:t>=html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-1"/>
            <a:ext cx="6553200" cy="5917269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4"/>
          <p:cNvSpPr txBox="1">
            <a:spLocks/>
          </p:cNvSpPr>
          <p:nvPr/>
        </p:nvSpPr>
        <p:spPr>
          <a:xfrm>
            <a:off x="990600" y="0"/>
            <a:ext cx="8153400" cy="5334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sz="8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429000"/>
            <a:ext cx="8077200" cy="1588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hield_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575" y="0"/>
            <a:ext cx="733425" cy="8286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In production since July 2007</a:t>
            </a:r>
          </a:p>
          <a:p>
            <a:pPr>
              <a:buNone/>
            </a:pPr>
            <a:r>
              <a:rPr lang="en-US" dirty="0" smtClean="0"/>
              <a:t> 10 Windows servers in 3 campus data centers</a:t>
            </a:r>
          </a:p>
          <a:p>
            <a:pPr>
              <a:buNone/>
            </a:pPr>
            <a:r>
              <a:rPr lang="en-US" dirty="0" smtClean="0"/>
              <a:t> 2 TB of mailbox storage</a:t>
            </a:r>
          </a:p>
          <a:p>
            <a:pPr>
              <a:buNone/>
            </a:pPr>
            <a:r>
              <a:rPr lang="en-US" dirty="0" smtClean="0"/>
              <a:t> Data replicated in Levy and Nichols campus data centers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Over 3,200 accounts</a:t>
            </a:r>
          </a:p>
          <a:p>
            <a:pPr>
              <a:buNone/>
            </a:pPr>
            <a:r>
              <a:rPr lang="en-US" dirty="0" smtClean="0"/>
              <a:t>About 325 BlackBerry handhelds (up 18%)</a:t>
            </a:r>
          </a:p>
          <a:p>
            <a:pPr>
              <a:buNone/>
            </a:pPr>
            <a:r>
              <a:rPr lang="en-US" dirty="0" smtClean="0"/>
              <a:t>About 413 ActiveSync handhelds (up 20%)</a:t>
            </a:r>
          </a:p>
          <a:p>
            <a:pPr>
              <a:buNone/>
            </a:pPr>
            <a:r>
              <a:rPr lang="en-US" dirty="0" smtClean="0"/>
              <a:t>More than 627 users purchased higher quota (down 30%)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352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Availability for FY10 YTD</a:t>
            </a:r>
          </a:p>
          <a:p>
            <a:r>
              <a:rPr lang="en-US" dirty="0" smtClean="0"/>
              <a:t> Incidents</a:t>
            </a:r>
          </a:p>
          <a:p>
            <a:r>
              <a:rPr lang="en-US" dirty="0" smtClean="0"/>
              <a:t> Maintenance</a:t>
            </a:r>
          </a:p>
          <a:p>
            <a:r>
              <a:rPr lang="en-US" dirty="0" smtClean="0"/>
              <a:t> Remedy Cases</a:t>
            </a:r>
          </a:p>
          <a:p>
            <a:r>
              <a:rPr lang="en-US" dirty="0" smtClean="0"/>
              <a:t> Accomplishments</a:t>
            </a:r>
          </a:p>
          <a:p>
            <a:r>
              <a:rPr lang="en-US" dirty="0" smtClean="0"/>
              <a:t> Rates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Review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Target: 99.5% (43 hours, 48 minutes)</a:t>
            </a:r>
          </a:p>
          <a:p>
            <a:pPr>
              <a:buNone/>
            </a:pPr>
            <a:r>
              <a:rPr lang="en-US" dirty="0" smtClean="0"/>
              <a:t>Exchange: 99.95% (1 hour, 26 minutes, 24 seconds)</a:t>
            </a:r>
          </a:p>
          <a:p>
            <a:pPr>
              <a:buNone/>
            </a:pPr>
            <a:r>
              <a:rPr lang="en-US" dirty="0" smtClean="0"/>
              <a:t>BlackBerry: 100%</a:t>
            </a:r>
          </a:p>
          <a:p>
            <a:pPr>
              <a:buNone/>
            </a:pPr>
            <a:r>
              <a:rPr lang="en-US" dirty="0" smtClean="0"/>
              <a:t>Averaged across multiple servers/services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July 27, 12:00-12:30: Storage group </a:t>
            </a:r>
            <a:r>
              <a:rPr lang="en-US" dirty="0" err="1" smtClean="0"/>
              <a:t>unmounts</a:t>
            </a:r>
            <a:r>
              <a:rPr lang="en-US" dirty="0" smtClean="0"/>
              <a:t> during regular data restore</a:t>
            </a:r>
          </a:p>
          <a:p>
            <a:pPr>
              <a:buNone/>
            </a:pPr>
            <a:r>
              <a:rPr lang="en-US" dirty="0" smtClean="0"/>
              <a:t>September: Specific user connectivity problems following </a:t>
            </a:r>
            <a:r>
              <a:rPr lang="en-US" dirty="0" err="1" smtClean="0"/>
              <a:t>iPhone</a:t>
            </a:r>
            <a:r>
              <a:rPr lang="en-US" dirty="0" smtClean="0"/>
              <a:t> 3.1 updates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Penn Colors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BF0000"/>
      </a:accent1>
      <a:accent2>
        <a:srgbClr val="FFFFFF"/>
      </a:accent2>
      <a:accent3>
        <a:srgbClr val="D8D8D8"/>
      </a:accent3>
      <a:accent4>
        <a:srgbClr val="BF0000"/>
      </a:accent4>
      <a:accent5>
        <a:srgbClr val="7BA79D"/>
      </a:accent5>
      <a:accent6>
        <a:srgbClr val="A5A5A5"/>
      </a:accent6>
      <a:hlink>
        <a:srgbClr val="BED3E4"/>
      </a:hlink>
      <a:folHlink>
        <a:srgbClr val="E9F0F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959</TotalTime>
  <Words>1643</Words>
  <Application>Microsoft Macintosh PowerPoint</Application>
  <PresentationFormat>On-screen Show (4:3)</PresentationFormat>
  <Paragraphs>229</Paragraphs>
  <Slides>44</Slides>
  <Notes>15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Median</vt:lpstr>
      <vt:lpstr> EMAIL-SIG  Service Update November 17, 2009</vt:lpstr>
      <vt:lpstr>Format</vt:lpstr>
      <vt:lpstr>Exchange</vt:lpstr>
      <vt:lpstr>Agenda</vt:lpstr>
      <vt:lpstr>Overview</vt:lpstr>
      <vt:lpstr>Overview</vt:lpstr>
      <vt:lpstr>Service Review</vt:lpstr>
      <vt:lpstr>Availability</vt:lpstr>
      <vt:lpstr>Incidents</vt:lpstr>
      <vt:lpstr>Monitoring</vt:lpstr>
      <vt:lpstr>Maintenance</vt:lpstr>
      <vt:lpstr>Remedy Cases</vt:lpstr>
      <vt:lpstr>Accomplishments</vt:lpstr>
      <vt:lpstr>Rates</vt:lpstr>
      <vt:lpstr>Exchange Roadmap</vt:lpstr>
      <vt:lpstr>Short-term</vt:lpstr>
      <vt:lpstr>Medium-term</vt:lpstr>
      <vt:lpstr>Long-term</vt:lpstr>
      <vt:lpstr>Q&amp;A - Customers</vt:lpstr>
      <vt:lpstr>Q&amp;A – Your topics</vt:lpstr>
      <vt:lpstr>References</vt:lpstr>
      <vt:lpstr>Slide 22</vt:lpstr>
      <vt:lpstr>Architecture</vt:lpstr>
      <vt:lpstr>Forward-Only</vt:lpstr>
      <vt:lpstr>SMTP-Relay</vt:lpstr>
      <vt:lpstr>PennNet Mailing Lists</vt:lpstr>
      <vt:lpstr>Slide 27</vt:lpstr>
      <vt:lpstr>Overview</vt:lpstr>
      <vt:lpstr>Service Review</vt:lpstr>
      <vt:lpstr>Availability</vt:lpstr>
      <vt:lpstr>Incidents</vt:lpstr>
      <vt:lpstr>Maintenance</vt:lpstr>
      <vt:lpstr>Remedy Cases</vt:lpstr>
      <vt:lpstr>Accomplishments</vt:lpstr>
      <vt:lpstr>Rates</vt:lpstr>
      <vt:lpstr>Zimbra Roadmap</vt:lpstr>
      <vt:lpstr>Short-term</vt:lpstr>
      <vt:lpstr>Medium-term</vt:lpstr>
      <vt:lpstr>Long-term</vt:lpstr>
      <vt:lpstr>Q&amp;A - Customers</vt:lpstr>
      <vt:lpstr>Q&amp;A – Your topics</vt:lpstr>
      <vt:lpstr>References</vt:lpstr>
      <vt:lpstr>Slide 43</vt:lpstr>
      <vt:lpstr>Slide 44</vt:lpstr>
    </vt:vector>
  </TitlesOfParts>
  <Manager/>
  <Company>University of Pennsylvania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Service Review</dc:title>
  <dc:subject>SIG - November 17, 2009</dc:subject>
  <dc:creator>Adam Preset</dc:creator>
  <cp:keywords/>
  <dc:description/>
  <cp:lastModifiedBy>Adam Preset</cp:lastModifiedBy>
  <cp:revision>122</cp:revision>
  <dcterms:created xsi:type="dcterms:W3CDTF">2009-11-17T14:15:46Z</dcterms:created>
  <dcterms:modified xsi:type="dcterms:W3CDTF">2009-11-17T15:16:05Z</dcterms:modified>
  <cp:category/>
</cp:coreProperties>
</file>