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7" r:id="rId3"/>
    <p:sldId id="281" r:id="rId4"/>
    <p:sldId id="300" r:id="rId5"/>
    <p:sldId id="301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302" r:id="rId16"/>
    <p:sldId id="268" r:id="rId17"/>
    <p:sldId id="269" r:id="rId18"/>
    <p:sldId id="270" r:id="rId19"/>
    <p:sldId id="271" r:id="rId20"/>
    <p:sldId id="272" r:id="rId21"/>
    <p:sldId id="274" r:id="rId22"/>
    <p:sldId id="275" r:id="rId23"/>
    <p:sldId id="276" r:id="rId24"/>
    <p:sldId id="314" r:id="rId25"/>
    <p:sldId id="316" r:id="rId26"/>
    <p:sldId id="277" r:id="rId27"/>
    <p:sldId id="278" r:id="rId28"/>
    <p:sldId id="303" r:id="rId29"/>
    <p:sldId id="306" r:id="rId30"/>
    <p:sldId id="307" r:id="rId31"/>
    <p:sldId id="304" r:id="rId32"/>
    <p:sldId id="308" r:id="rId33"/>
    <p:sldId id="309" r:id="rId34"/>
    <p:sldId id="310" r:id="rId35"/>
    <p:sldId id="311" r:id="rId36"/>
    <p:sldId id="283" r:id="rId37"/>
    <p:sldId id="284" r:id="rId38"/>
    <p:sldId id="285" r:id="rId39"/>
    <p:sldId id="286" r:id="rId40"/>
    <p:sldId id="287" r:id="rId41"/>
    <p:sldId id="288" r:id="rId42"/>
    <p:sldId id="313" r:id="rId43"/>
    <p:sldId id="289" r:id="rId44"/>
    <p:sldId id="290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298" r:id="rId53"/>
    <p:sldId id="267" r:id="rId54"/>
    <p:sldId id="299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4" autoAdjust="0"/>
    <p:restoredTop sz="86505" autoAdjust="0"/>
  </p:normalViewPr>
  <p:slideViewPr>
    <p:cSldViewPr>
      <p:cViewPr>
        <p:scale>
          <a:sx n="100" d="100"/>
          <a:sy n="100" d="100"/>
        </p:scale>
        <p:origin x="-38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192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BCF38-604F-C047-90D4-8CDCEA55D106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3AA4E-9D08-904B-BFFB-DFF5B06D5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00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6EBAA-83F5-4E38-9EE1-07AFF755CFEA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9A5F0-36AA-487D-9554-530DC8434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17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Transport resiliency</a:t>
            </a:r>
            <a:r>
              <a:rPr lang="en-US" baseline="0" dirty="0" smtClean="0"/>
              <a:t> – shadow copies of messages in case they need to </a:t>
            </a:r>
            <a:r>
              <a:rPr lang="en-US" baseline="0" smtClean="0"/>
              <a:t>be resent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01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171 cases in previous period, December</a:t>
            </a:r>
            <a:r>
              <a:rPr lang="en-US" baseline="0" dirty="0" smtClean="0"/>
              <a:t> </a:t>
            </a:r>
            <a:r>
              <a:rPr lang="en-US" dirty="0" smtClean="0"/>
              <a:t>2008 – May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WFR</a:t>
            </a:r>
            <a:r>
              <a:rPr lang="en-US" baseline="0" dirty="0" smtClean="0"/>
              <a:t> likely for January.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 web display: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https://zimbra.upenn.edu/home/nt-dtime/Calendar?fmt</a:t>
            </a:r>
            <a:r>
              <a:rPr lang="en-US" dirty="0" smtClean="0"/>
              <a:t>=html</a:t>
            </a:r>
          </a:p>
          <a:p>
            <a:endParaRPr lang="en-US" dirty="0" smtClean="0"/>
          </a:p>
          <a:p>
            <a:r>
              <a:rPr lang="en-US" dirty="0" smtClean="0"/>
              <a:t>Or subscribe with your</a:t>
            </a:r>
            <a:r>
              <a:rPr lang="en-US" baseline="0" dirty="0" smtClean="0"/>
              <a:t> iCal compatible calendar client: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https://zimbra.upenn.edu/home/nt-dtime/Calendar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addressing for usernames in domains that are</a:t>
            </a:r>
            <a:r>
              <a:rPr lang="en-US" baseline="0" dirty="0" smtClean="0"/>
              <a:t> </a:t>
            </a:r>
            <a:r>
              <a:rPr lang="en-US" dirty="0" smtClean="0"/>
              <a:t>currently supported by Zimbra and Exchange and that don't have an account on either</a:t>
            </a:r>
            <a:r>
              <a:rPr lang="en-US" baseline="0" dirty="0" smtClean="0"/>
              <a:t> </a:t>
            </a:r>
            <a:r>
              <a:rPr lang="en-US" dirty="0" smtClean="0"/>
              <a:t>of those services.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use this service, please remember to subscribe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PennNet</a:t>
            </a:r>
            <a:r>
              <a:rPr lang="en-US" baseline="0" dirty="0" smtClean="0"/>
              <a:t>-Announce.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Default quota increased</a:t>
            </a:r>
            <a:r>
              <a:rPr lang="en-US" baseline="0" dirty="0" smtClean="0"/>
              <a:t> from 250MB to 500MB in August.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Conversion to Remedy 7 on August 10, 2009, made some statistics</a:t>
            </a:r>
            <a:r>
              <a:rPr lang="en-US" baseline="0" dirty="0" smtClean="0"/>
              <a:t> more difficult to gather for this period.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80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2057400"/>
            <a:ext cx="6477000" cy="3810000"/>
          </a:xfrm>
        </p:spPr>
        <p:txBody>
          <a:bodyPr anchor="b">
            <a:noAutofit/>
          </a:bodyPr>
          <a:lstStyle>
            <a:lvl1pPr>
              <a:defRPr sz="9600" cap="all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1CF9941-0F7E-42B1-BC2B-A5AEA05237AB}" type="datetimeFigureOut">
              <a:rPr lang="en-US" smtClean="0"/>
              <a:pPr/>
              <a:t>6/16/10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penn_logo_noname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00" y="6172200"/>
            <a:ext cx="2057400" cy="570763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9941-0F7E-42B1-BC2B-A5AEA05237AB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1CF9941-0F7E-42B1-BC2B-A5AEA05237AB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9050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9941-0F7E-42B1-BC2B-A5AEA05237AB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3429000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514600"/>
          </a:xfrm>
        </p:spPr>
        <p:txBody>
          <a:bodyPr anchor="t">
            <a:normAutofit/>
          </a:bodyPr>
          <a:lstStyle>
            <a:lvl1pPr marL="0" indent="0">
              <a:buNone/>
              <a:defRPr sz="36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914400"/>
            <a:ext cx="7772400" cy="16764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914400"/>
            <a:ext cx="7620000" cy="1676400"/>
          </a:xfrm>
        </p:spPr>
        <p:txBody>
          <a:bodyPr/>
          <a:lstStyle>
            <a:lvl1pPr algn="l">
              <a:buNone/>
              <a:defRPr sz="60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9941-0F7E-42B1-BC2B-A5AEA05237AB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 descr="shield_colo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10575" y="0"/>
            <a:ext cx="733425" cy="82867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CF9941-0F7E-42B1-BC2B-A5AEA05237AB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CF9941-0F7E-42B1-BC2B-A5AEA05237AB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9941-0F7E-42B1-BC2B-A5AEA05237AB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9941-0F7E-42B1-BC2B-A5AEA05237AB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9941-0F7E-42B1-BC2B-A5AEA05237AB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1CF9941-0F7E-42B1-BC2B-A5AEA05237AB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1905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2514600"/>
            <a:ext cx="8153400" cy="3611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CF9941-0F7E-42B1-BC2B-A5AEA05237AB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220980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09800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shield_color.gif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10575" y="0"/>
            <a:ext cx="733425" cy="8286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8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gi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jp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EMAIL-SIG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Service Update</a:t>
            </a:r>
            <a:br>
              <a:rPr lang="en-US" sz="3600" dirty="0" smtClean="0"/>
            </a:br>
            <a:r>
              <a:rPr lang="en-US" sz="3600" dirty="0" smtClean="0"/>
              <a:t>June 15</a:t>
            </a:r>
            <a:r>
              <a:rPr lang="en-US" sz="3600" smtClean="0"/>
              <a:t>, 2010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ISC Networking &amp; Telecommunications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352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Availability for FY10 YTD</a:t>
            </a:r>
          </a:p>
          <a:p>
            <a:r>
              <a:rPr lang="en-US" dirty="0" smtClean="0"/>
              <a:t> Incidents</a:t>
            </a:r>
          </a:p>
          <a:p>
            <a:r>
              <a:rPr lang="en-US" dirty="0" smtClean="0"/>
              <a:t> Maintenance</a:t>
            </a:r>
          </a:p>
          <a:p>
            <a:r>
              <a:rPr lang="en-US" dirty="0" smtClean="0"/>
              <a:t> Remedy Cases</a:t>
            </a:r>
          </a:p>
          <a:p>
            <a:r>
              <a:rPr lang="en-US" dirty="0" smtClean="0"/>
              <a:t> Accomplishments</a:t>
            </a:r>
          </a:p>
          <a:p>
            <a:r>
              <a:rPr lang="en-US" dirty="0" smtClean="0"/>
              <a:t> Rates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Review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Target: 99.5% (43 hours, 48 minutes)</a:t>
            </a:r>
          </a:p>
          <a:p>
            <a:pPr>
              <a:buNone/>
            </a:pPr>
            <a:r>
              <a:rPr lang="en-US" dirty="0" smtClean="0"/>
              <a:t>Exchange: 99.93% (3 hours, 44 minutes)</a:t>
            </a:r>
          </a:p>
          <a:p>
            <a:pPr>
              <a:buNone/>
            </a:pPr>
            <a:r>
              <a:rPr lang="en-US" dirty="0" smtClean="0"/>
              <a:t>BlackBerry: 100%</a:t>
            </a:r>
          </a:p>
          <a:p>
            <a:pPr>
              <a:buNone/>
            </a:pPr>
            <a:r>
              <a:rPr lang="en-US" dirty="0" smtClean="0"/>
              <a:t>Averaged across multiple servers/services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February 2, 2010, 7:00 - 9:00 a.m. - Mail delayed; inbound mail transport hangs</a:t>
            </a:r>
          </a:p>
          <a:p>
            <a:pPr>
              <a:buNone/>
            </a:pPr>
            <a:r>
              <a:rPr lang="en-US" sz="2400" dirty="0"/>
              <a:t>April 19, 2010 - Slowness; new release of backup software backs up active node rather than passive</a:t>
            </a:r>
          </a:p>
          <a:p>
            <a:pPr>
              <a:buNone/>
            </a:pPr>
            <a:r>
              <a:rPr lang="en-US" sz="2400" dirty="0"/>
              <a:t>May 10, 2010, 11:50 a.m. - 1:20 p.m. - OWA, CAS problems; early morning group policy change to software firewall propagates to Exchange cluster</a:t>
            </a:r>
          </a:p>
          <a:p>
            <a:pPr>
              <a:buNone/>
            </a:pPr>
            <a:r>
              <a:rPr lang="en-US" sz="2400" dirty="0"/>
              <a:t>May 21, 2010, 4:00 - 4:30 p.m. - Disk controller </a:t>
            </a:r>
            <a:r>
              <a:rPr lang="en-US" sz="2400" dirty="0" smtClean="0"/>
              <a:t>failure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Nagios</a:t>
            </a:r>
            <a:r>
              <a:rPr lang="en-US" dirty="0" smtClean="0"/>
              <a:t> polls services, reports availability</a:t>
            </a:r>
          </a:p>
          <a:p>
            <a:pPr>
              <a:buNone/>
            </a:pPr>
            <a:r>
              <a:rPr lang="en-US" dirty="0" err="1" smtClean="0"/>
              <a:t>Logcaster</a:t>
            </a:r>
            <a:r>
              <a:rPr lang="en-US" dirty="0" smtClean="0"/>
              <a:t> examines event logs</a:t>
            </a:r>
          </a:p>
          <a:p>
            <a:pPr>
              <a:buNone/>
            </a:pPr>
            <a:r>
              <a:rPr lang="en-US" dirty="0" smtClean="0"/>
              <a:t>Spectrum pings, sends alarms</a:t>
            </a:r>
          </a:p>
          <a:p>
            <a:pPr>
              <a:buNone/>
            </a:pPr>
            <a:r>
              <a:rPr lang="en-US" dirty="0" err="1" smtClean="0"/>
              <a:t>Oncall</a:t>
            </a:r>
            <a:r>
              <a:rPr lang="en-US" dirty="0" smtClean="0"/>
              <a:t> service 24x7x365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December 7, 2009 - Moved iPhone pre-3G S devices to new security policy to allow 3.1.2+ upgrades</a:t>
            </a:r>
          </a:p>
          <a:p>
            <a:pPr>
              <a:buNone/>
            </a:pPr>
            <a:r>
              <a:rPr lang="en-US" sz="2400" dirty="0"/>
              <a:t>January 31, 2010, 12:00 - 3:00 a.m. - Rolling upgrade to Exchange 2007 SP2 RU 1</a:t>
            </a:r>
          </a:p>
          <a:p>
            <a:pPr>
              <a:buNone/>
            </a:pPr>
            <a:r>
              <a:rPr lang="en-US" sz="2400" dirty="0"/>
              <a:t>February 9, 2010, 5:00 p.m. - Installed critical security patches released by Microsoft</a:t>
            </a:r>
          </a:p>
          <a:p>
            <a:pPr>
              <a:buNone/>
            </a:pPr>
            <a:r>
              <a:rPr lang="en-US" sz="2400" dirty="0"/>
              <a:t>April 12, 2010, 6:00 p.m. - Rebuilt two SG indexes</a:t>
            </a:r>
          </a:p>
          <a:p>
            <a:pPr>
              <a:buNone/>
            </a:pPr>
            <a:r>
              <a:rPr lang="en-US" sz="2400" dirty="0"/>
              <a:t>May 8, 2010, 12:00 a.m. - Added more disk to </a:t>
            </a:r>
            <a:r>
              <a:rPr lang="en-US" sz="2400" dirty="0" smtClean="0"/>
              <a:t>accommodate </a:t>
            </a:r>
            <a:r>
              <a:rPr lang="en-US" sz="2400" dirty="0"/>
              <a:t>indexes and </a:t>
            </a:r>
            <a:r>
              <a:rPr lang="en-US" sz="2400" dirty="0" smtClean="0"/>
              <a:t>backups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Periodic targeted user moves between SGs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As agreed, unadvertised, disruptive maintenance of up to 15 minutes may be performed:</a:t>
            </a:r>
          </a:p>
          <a:p>
            <a:pPr>
              <a:buNone/>
            </a:pPr>
            <a:r>
              <a:rPr lang="en-US" dirty="0"/>
              <a:t> Mon-Fri: 1am-3am</a:t>
            </a:r>
          </a:p>
          <a:p>
            <a:pPr>
              <a:buNone/>
            </a:pPr>
            <a:r>
              <a:rPr lang="en-US" dirty="0"/>
              <a:t> Sat-Sun: 6am-</a:t>
            </a:r>
            <a:r>
              <a:rPr lang="en-US" dirty="0" smtClean="0"/>
              <a:t>7am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26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Remedy Cases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SLA: 24 hour response</a:t>
            </a:r>
          </a:p>
          <a:p>
            <a:pPr>
              <a:buNone/>
            </a:pPr>
            <a:r>
              <a:rPr lang="en-US" dirty="0"/>
              <a:t>Over Dec-May, ~23 cases/month; (down 15% from FY09)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3810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Clean up of iPhone security policy</a:t>
            </a:r>
          </a:p>
          <a:p>
            <a:pPr>
              <a:buNone/>
            </a:pPr>
            <a:r>
              <a:rPr lang="en-US" dirty="0"/>
              <a:t>Added storage</a:t>
            </a:r>
          </a:p>
          <a:p>
            <a:pPr>
              <a:buNone/>
            </a:pPr>
            <a:r>
              <a:rPr lang="en-US" dirty="0"/>
              <a:t>Exchange Risk Assessment and Health Check Program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226552" cy="4191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First rate change since service introduction in July 2007</a:t>
            </a:r>
          </a:p>
          <a:p>
            <a:pPr>
              <a:buNone/>
            </a:pPr>
            <a:r>
              <a:rPr lang="en-US" dirty="0"/>
              <a:t>Exchange @ $7.75/month (from $7.50); BlackBerry @ $14/month (from $13.50)</a:t>
            </a:r>
          </a:p>
          <a:p>
            <a:pPr>
              <a:buNone/>
            </a:pPr>
            <a:r>
              <a:rPr lang="en-US" dirty="0"/>
              <a:t>Additional storage: $1.25/250MB/month (unchanged)</a:t>
            </a:r>
          </a:p>
          <a:p>
            <a:pPr>
              <a:buNone/>
            </a:pPr>
            <a:r>
              <a:rPr lang="en-US" dirty="0"/>
              <a:t>Default quota: 500MB; Auto-quota up to 2GB; Max quota up to 5 GB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Short-term (0-3 months)</a:t>
            </a:r>
          </a:p>
          <a:p>
            <a:r>
              <a:rPr lang="en-US" dirty="0" smtClean="0"/>
              <a:t>Medium-term (4-12 months)</a:t>
            </a:r>
          </a:p>
          <a:p>
            <a:r>
              <a:rPr lang="en-US" dirty="0" smtClean="0"/>
              <a:t>Long-term (&gt;1 year)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Roadmap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276600"/>
          </a:xfrm>
        </p:spPr>
        <p:txBody>
          <a:bodyPr>
            <a:normAutofit fontScale="85000" lnSpcReduction="20000"/>
          </a:bodyPr>
          <a:lstStyle/>
          <a:p>
            <a:r>
              <a:rPr lang="en-US" sz="4400" dirty="0"/>
              <a:t>Forward-Only</a:t>
            </a:r>
          </a:p>
          <a:p>
            <a:r>
              <a:rPr lang="en-US" sz="4400" dirty="0"/>
              <a:t>SMTP-Relay</a:t>
            </a:r>
          </a:p>
          <a:p>
            <a:r>
              <a:rPr lang="en-US" sz="4400" dirty="0" err="1"/>
              <a:t>PennNet</a:t>
            </a:r>
            <a:r>
              <a:rPr lang="en-US" sz="4400" dirty="0"/>
              <a:t> Mailing Lists</a:t>
            </a:r>
          </a:p>
          <a:p>
            <a:r>
              <a:rPr lang="en-US" sz="4400" dirty="0"/>
              <a:t>Exchange</a:t>
            </a:r>
          </a:p>
          <a:p>
            <a:r>
              <a:rPr lang="en-US" sz="4400" dirty="0"/>
              <a:t>Clients and Mobile Devices</a:t>
            </a:r>
          </a:p>
          <a:p>
            <a:r>
              <a:rPr lang="en-US" sz="4400" dirty="0" err="1"/>
              <a:t>Zimbra</a:t>
            </a:r>
            <a:endParaRPr lang="en-US" sz="4400" dirty="0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Test Outlook 2010 (PC) and 2011 (Mac)</a:t>
            </a:r>
          </a:p>
          <a:p>
            <a:pPr>
              <a:buNone/>
            </a:pPr>
            <a:r>
              <a:rPr lang="en-US" dirty="0"/>
              <a:t>Hub transport </a:t>
            </a:r>
            <a:r>
              <a:rPr lang="en-US" dirty="0" smtClean="0"/>
              <a:t>capacity</a:t>
            </a:r>
          </a:p>
          <a:p>
            <a:pPr>
              <a:buNone/>
            </a:pPr>
            <a:r>
              <a:rPr lang="en-US" dirty="0" smtClean="0"/>
              <a:t>Keep pace with mobile device landscape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Medium-term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Investigate mailbox level restores</a:t>
            </a:r>
          </a:p>
          <a:p>
            <a:pPr>
              <a:buNone/>
            </a:pPr>
            <a:r>
              <a:rPr lang="en-US" dirty="0"/>
              <a:t>Test Exchange 2010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Production Exchange 2010</a:t>
            </a:r>
          </a:p>
          <a:p>
            <a:pPr>
              <a:buNone/>
            </a:pPr>
            <a:r>
              <a:rPr lang="en-US" dirty="0"/>
              <a:t>R&amp;D into off-campus DR</a:t>
            </a:r>
          </a:p>
          <a:p>
            <a:pPr>
              <a:buNone/>
            </a:pPr>
            <a:r>
              <a:rPr lang="en-US" dirty="0"/>
              <a:t>Contain </a:t>
            </a:r>
            <a:r>
              <a:rPr lang="en-US" dirty="0" smtClean="0"/>
              <a:t>costs</a:t>
            </a:r>
          </a:p>
          <a:p>
            <a:pPr>
              <a:buNone/>
            </a:pPr>
            <a:r>
              <a:rPr lang="en-US" dirty="0" smtClean="0"/>
              <a:t>Look for consolidation opportunities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 - Customers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SharePoint</a:t>
            </a:r>
          </a:p>
          <a:p>
            <a:pPr>
              <a:buNone/>
            </a:pPr>
            <a:r>
              <a:rPr lang="en-US" dirty="0" smtClean="0"/>
              <a:t>Backups</a:t>
            </a:r>
            <a:endParaRPr lang="en-US" dirty="0"/>
          </a:p>
          <a:p>
            <a:pPr>
              <a:buNone/>
            </a:pPr>
            <a:r>
              <a:rPr lang="en-US" dirty="0"/>
              <a:t>Exchange 2010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92" y="2514582"/>
            <a:ext cx="8053465" cy="4178336"/>
          </a:xfrm>
        </p:spPr>
      </p:pic>
    </p:spTree>
    <p:extLst>
      <p:ext uri="{BB962C8B-B14F-4D97-AF65-F5344CB8AC3E}">
        <p14:creationId xmlns:p14="http://schemas.microsoft.com/office/powerpoint/2010/main" val="2015638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More automatic failover features</a:t>
            </a:r>
          </a:p>
          <a:p>
            <a:r>
              <a:rPr lang="en-US" dirty="0" smtClean="0"/>
              <a:t>Transport resiliency</a:t>
            </a:r>
          </a:p>
          <a:p>
            <a:r>
              <a:rPr lang="en-US" dirty="0" smtClean="0"/>
              <a:t>Smarter about using cheap disk</a:t>
            </a:r>
          </a:p>
          <a:p>
            <a:r>
              <a:rPr lang="en-US" dirty="0" smtClean="0"/>
              <a:t>Outlook Web App</a:t>
            </a:r>
          </a:p>
          <a:p>
            <a:r>
              <a:rPr lang="en-US" dirty="0" smtClean="0"/>
              <a:t>ActiveSync – free/busy lookup, push Outlook updates to Windows handhelds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38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/>
              <a:t>Q&amp;A – Your topics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Version - Exchange 2007 SP2 Update Rollup 1</a:t>
            </a:r>
          </a:p>
          <a:p>
            <a:pPr>
              <a:buNone/>
            </a:pPr>
            <a:r>
              <a:rPr lang="en-US" dirty="0"/>
              <a:t>Snow Leopard Mail/iCal problems with Exchange, including delegation</a:t>
            </a:r>
          </a:p>
          <a:p>
            <a:pPr>
              <a:buNone/>
            </a:pPr>
            <a:r>
              <a:rPr lang="en-US" dirty="0"/>
              <a:t>Preventing the sending of mail from resource accounts</a:t>
            </a:r>
          </a:p>
          <a:p>
            <a:pPr>
              <a:buNone/>
            </a:pPr>
            <a:r>
              <a:rPr lang="en-US" dirty="0"/>
              <a:t>Near or over quota notices - 9 a.m., noon, or any time other than midnight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2971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/>
              <a:t>http://</a:t>
            </a:r>
            <a:r>
              <a:rPr lang="en-US" dirty="0" err="1"/>
              <a:t>www.upenn.edu</a:t>
            </a:r>
            <a:r>
              <a:rPr lang="en-US" dirty="0"/>
              <a:t>/computing/email/</a:t>
            </a:r>
          </a:p>
          <a:p>
            <a:pPr>
              <a:buNone/>
            </a:pPr>
            <a:r>
              <a:rPr lang="en-US" dirty="0"/>
              <a:t>http://</a:t>
            </a:r>
            <a:r>
              <a:rPr lang="en-US" dirty="0" err="1"/>
              <a:t>www.upenn.edu</a:t>
            </a:r>
            <a:r>
              <a:rPr lang="en-US" dirty="0"/>
              <a:t>/computing/email/exchange/sig-meetings/</a:t>
            </a:r>
          </a:p>
          <a:p>
            <a:pPr>
              <a:buNone/>
            </a:pPr>
            <a:r>
              <a:rPr lang="en-US" dirty="0"/>
              <a:t>https://</a:t>
            </a:r>
            <a:r>
              <a:rPr lang="en-US" dirty="0" err="1"/>
              <a:t>zimbra.upenn.edu</a:t>
            </a:r>
            <a:r>
              <a:rPr lang="en-US" dirty="0"/>
              <a:t>/home/</a:t>
            </a:r>
            <a:r>
              <a:rPr lang="en-US" dirty="0" err="1"/>
              <a:t>nt-dtime</a:t>
            </a:r>
            <a:r>
              <a:rPr lang="en-US" dirty="0"/>
              <a:t>/</a:t>
            </a:r>
            <a:r>
              <a:rPr lang="en-US" dirty="0" err="1"/>
              <a:t>Calendar?fmt</a:t>
            </a:r>
            <a:r>
              <a:rPr lang="en-US" dirty="0"/>
              <a:t>=html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Clients and </a:t>
            </a:r>
            <a:br>
              <a:rPr lang="en-US" sz="6600" dirty="0" smtClean="0"/>
            </a:br>
            <a:r>
              <a:rPr lang="en-US" sz="6600" dirty="0" smtClean="0"/>
              <a:t>Mobile Devices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374162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Clients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Eliminating support for Outlook 2003, Entourage 2004</a:t>
            </a:r>
          </a:p>
          <a:p>
            <a:r>
              <a:rPr lang="en-US" dirty="0"/>
              <a:t>Outlook 2007 &amp; Entourage 2008 support to be SP2 only</a:t>
            </a:r>
          </a:p>
          <a:p>
            <a:r>
              <a:rPr lang="en-US" dirty="0"/>
              <a:t>Outlook 2010 works, documentation forthcoming</a:t>
            </a:r>
          </a:p>
          <a:p>
            <a:r>
              <a:rPr lang="en-US" dirty="0"/>
              <a:t>Entourage users should consider upgrading to EWS</a:t>
            </a:r>
          </a:p>
        </p:txBody>
      </p:sp>
    </p:spTree>
    <p:extLst>
      <p:ext uri="{BB962C8B-B14F-4D97-AF65-F5344CB8AC3E}">
        <p14:creationId xmlns:p14="http://schemas.microsoft.com/office/powerpoint/2010/main" val="3360901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Forward-Only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3733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GA on July 6, 2009</a:t>
            </a:r>
          </a:p>
          <a:p>
            <a:pPr>
              <a:buNone/>
            </a:pPr>
            <a:r>
              <a:rPr lang="en-US" dirty="0" smtClean="0"/>
              <a:t>Leverages existing infrastructure for mail routing</a:t>
            </a:r>
          </a:p>
          <a:p>
            <a:pPr>
              <a:buNone/>
            </a:pPr>
            <a:r>
              <a:rPr lang="en-US" dirty="0" err="1" smtClean="0"/>
              <a:t>MessageLabs</a:t>
            </a:r>
            <a:r>
              <a:rPr lang="en-US" dirty="0" smtClean="0"/>
              <a:t> AV/AS</a:t>
            </a:r>
          </a:p>
          <a:p>
            <a:pPr>
              <a:buNone/>
            </a:pPr>
            <a:r>
              <a:rPr lang="en-US" dirty="0" smtClean="0"/>
              <a:t>Over 2000 accounts (up 37% since Q2)</a:t>
            </a:r>
          </a:p>
          <a:p>
            <a:pPr>
              <a:buNone/>
            </a:pPr>
            <a:r>
              <a:rPr lang="en-US" dirty="0" smtClean="0"/>
              <a:t>Internal tools to streamline </a:t>
            </a:r>
            <a:r>
              <a:rPr lang="en-US" dirty="0" err="1" smtClean="0"/>
              <a:t>Zimbra</a:t>
            </a:r>
            <a:r>
              <a:rPr lang="en-US" dirty="0" smtClean="0"/>
              <a:t>-to-FO account migrations</a:t>
            </a:r>
          </a:p>
          <a:p>
            <a:pPr>
              <a:buNone/>
            </a:pPr>
            <a:r>
              <a:rPr lang="en-US" dirty="0" smtClean="0"/>
              <a:t>Rates drop from $1.50/month to $0.75/month in FY11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Zimbra</a:t>
            </a:r>
            <a:r>
              <a:rPr lang="en-US" dirty="0" smtClean="0"/>
              <a:t>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Thunderbird is supported and recommended </a:t>
            </a:r>
            <a:r>
              <a:rPr lang="en-US" dirty="0" err="1"/>
              <a:t>Zimbra</a:t>
            </a:r>
            <a:r>
              <a:rPr lang="en-US" dirty="0"/>
              <a:t> client</a:t>
            </a:r>
          </a:p>
          <a:p>
            <a:r>
              <a:rPr lang="en-US" dirty="0"/>
              <a:t>Moving forward with transitioning from 2.0.0.x to 3.0.x for FY11</a:t>
            </a:r>
          </a:p>
          <a:p>
            <a:r>
              <a:rPr lang="en-US" dirty="0"/>
              <a:t>Outlook 2003/SP3, Outlook 2007/SP2, Apple Mail still supported</a:t>
            </a:r>
          </a:p>
          <a:p>
            <a:r>
              <a:rPr lang="en-US" dirty="0"/>
              <a:t>Outlook 2010 support on the way, still needs ZCO testing</a:t>
            </a:r>
          </a:p>
        </p:txBody>
      </p:sp>
    </p:spTree>
    <p:extLst>
      <p:ext uri="{BB962C8B-B14F-4D97-AF65-F5344CB8AC3E}">
        <p14:creationId xmlns:p14="http://schemas.microsoft.com/office/powerpoint/2010/main" val="2689468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Devices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Supported platforms:</a:t>
            </a:r>
          </a:p>
          <a:p>
            <a:pPr lvl="1"/>
            <a:r>
              <a:rPr lang="en-US" dirty="0" smtClean="0"/>
              <a:t> BlackBerry </a:t>
            </a:r>
            <a:r>
              <a:rPr lang="en-US" dirty="0"/>
              <a:t>OS 4.5+</a:t>
            </a:r>
          </a:p>
          <a:p>
            <a:pPr lvl="1"/>
            <a:r>
              <a:rPr lang="en-US" dirty="0" smtClean="0"/>
              <a:t> iPhone </a:t>
            </a:r>
            <a:r>
              <a:rPr lang="en-US" dirty="0"/>
              <a:t>OS 3.x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webOS</a:t>
            </a:r>
            <a:r>
              <a:rPr lang="en-US" dirty="0" smtClean="0"/>
              <a:t> </a:t>
            </a:r>
            <a:r>
              <a:rPr lang="en-US" dirty="0"/>
              <a:t>1.2+</a:t>
            </a:r>
          </a:p>
          <a:p>
            <a:pPr lvl="1"/>
            <a:r>
              <a:rPr lang="en-US" dirty="0" smtClean="0"/>
              <a:t> Windows </a:t>
            </a:r>
            <a:r>
              <a:rPr lang="en-US" dirty="0"/>
              <a:t>Mobile 6.1+</a:t>
            </a:r>
          </a:p>
        </p:txBody>
      </p:sp>
    </p:spTree>
    <p:extLst>
      <p:ext uri="{BB962C8B-B14F-4D97-AF65-F5344CB8AC3E}">
        <p14:creationId xmlns:p14="http://schemas.microsoft.com/office/powerpoint/2010/main" val="2462213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Prevalence</a:t>
            </a:r>
            <a:endParaRPr lang="en-US" dirty="0"/>
          </a:p>
        </p:txBody>
      </p:sp>
      <p:pic>
        <p:nvPicPr>
          <p:cNvPr id="4" name="Content Placeholder 3" descr="devicepercentages.pn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" b="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93445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iOS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Should be available 6/23</a:t>
            </a:r>
          </a:p>
          <a:p>
            <a:r>
              <a:rPr lang="en-US" dirty="0"/>
              <a:t>Increased Exchange/ActiveSync friendliness</a:t>
            </a:r>
          </a:p>
          <a:p>
            <a:r>
              <a:rPr lang="en-US" dirty="0"/>
              <a:t>Some security issues</a:t>
            </a:r>
          </a:p>
          <a:p>
            <a:r>
              <a:rPr lang="en-US" dirty="0"/>
              <a:t>Some reliability issues</a:t>
            </a:r>
          </a:p>
        </p:txBody>
      </p:sp>
    </p:spTree>
    <p:extLst>
      <p:ext uri="{BB962C8B-B14F-4D97-AF65-F5344CB8AC3E}">
        <p14:creationId xmlns:p14="http://schemas.microsoft.com/office/powerpoint/2010/main" val="3119776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2.2 (</a:t>
            </a:r>
            <a:r>
              <a:rPr lang="en-US" dirty="0" err="1"/>
              <a:t>FroYo</a:t>
            </a:r>
            <a:r>
              <a:rPr lang="en-US" dirty="0"/>
              <a:t>) will likely be supported</a:t>
            </a:r>
          </a:p>
          <a:p>
            <a:r>
              <a:rPr lang="en-US" dirty="0"/>
              <a:t>Brings full ActiveSync connector</a:t>
            </a:r>
          </a:p>
          <a:p>
            <a:r>
              <a:rPr lang="en-US" dirty="0"/>
              <a:t>Devices not branded "with Google" supported on a device- by- device basis</a:t>
            </a:r>
          </a:p>
          <a:p>
            <a:r>
              <a:rPr lang="en-US" dirty="0"/>
              <a:t>Still no encryption</a:t>
            </a:r>
          </a:p>
        </p:txBody>
      </p:sp>
    </p:spTree>
    <p:extLst>
      <p:ext uri="{BB962C8B-B14F-4D97-AF65-F5344CB8AC3E}">
        <p14:creationId xmlns:p14="http://schemas.microsoft.com/office/powerpoint/2010/main" val="562166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/>
              <a:t>Windows Phone 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Coming this Fall/Winter</a:t>
            </a:r>
          </a:p>
          <a:p>
            <a:r>
              <a:rPr lang="en-US" dirty="0"/>
              <a:t>Likely to be supported</a:t>
            </a:r>
          </a:p>
          <a:p>
            <a:r>
              <a:rPr lang="en-US" dirty="0"/>
              <a:t>Not as Exchange-friendly as WM 6.5</a:t>
            </a:r>
          </a:p>
        </p:txBody>
      </p:sp>
    </p:spTree>
    <p:extLst>
      <p:ext uri="{BB962C8B-B14F-4D97-AF65-F5344CB8AC3E}">
        <p14:creationId xmlns:p14="http://schemas.microsoft.com/office/powerpoint/2010/main" val="2267500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4"/>
          <p:cNvSpPr txBox="1">
            <a:spLocks/>
          </p:cNvSpPr>
          <p:nvPr/>
        </p:nvSpPr>
        <p:spPr>
          <a:xfrm>
            <a:off x="990600" y="0"/>
            <a:ext cx="8153400" cy="5334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Zimbra</a:t>
            </a:r>
            <a:endParaRPr kumimoji="0" lang="en-US" sz="8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3429000"/>
            <a:ext cx="8077200" cy="1588"/>
          </a:xfrm>
          <a:prstGeom prst="line">
            <a:avLst/>
          </a:prstGeom>
          <a:ln w="2540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hield_colo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0575" y="0"/>
            <a:ext cx="733425" cy="828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531352" cy="3886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/>
              <a:t>Production on July 26, 2008</a:t>
            </a:r>
          </a:p>
          <a:p>
            <a:pPr>
              <a:buNone/>
            </a:pPr>
            <a:r>
              <a:rPr lang="en-US" dirty="0"/>
              <a:t>10 Linux servers in 2 campus data centers</a:t>
            </a:r>
          </a:p>
          <a:p>
            <a:pPr>
              <a:buNone/>
            </a:pPr>
            <a:r>
              <a:rPr lang="en-US" dirty="0"/>
              <a:t>2.5 TB of mailbox storage</a:t>
            </a:r>
          </a:p>
          <a:p>
            <a:pPr>
              <a:buNone/>
            </a:pPr>
            <a:r>
              <a:rPr lang="en-US" dirty="0"/>
              <a:t>Data replicated in Levy and MODV campus data centers</a:t>
            </a:r>
          </a:p>
          <a:p>
            <a:pPr>
              <a:buNone/>
            </a:pPr>
            <a:r>
              <a:rPr lang="en-US" dirty="0"/>
              <a:t>About 13,450 accounts (down about 1% from FY09)</a:t>
            </a:r>
          </a:p>
          <a:p>
            <a:pPr>
              <a:buNone/>
            </a:pPr>
            <a:r>
              <a:rPr lang="en-US" dirty="0"/>
              <a:t>Almost 200 with Mobile Sync enabled (up 214% over FY09)</a:t>
            </a:r>
          </a:p>
          <a:p>
            <a:pPr>
              <a:buNone/>
            </a:pPr>
            <a:r>
              <a:rPr lang="en-US" dirty="0"/>
              <a:t>About 230 users purchased higher quota (up 16% since Q2)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Availability for FY10 YTD</a:t>
            </a:r>
          </a:p>
          <a:p>
            <a:r>
              <a:rPr lang="en-US" dirty="0" smtClean="0"/>
              <a:t>Incidents</a:t>
            </a:r>
          </a:p>
          <a:p>
            <a:r>
              <a:rPr lang="en-US" dirty="0" smtClean="0"/>
              <a:t>Maintenance</a:t>
            </a:r>
          </a:p>
          <a:p>
            <a:r>
              <a:rPr lang="en-US" dirty="0" smtClean="0"/>
              <a:t>Remedy Cases</a:t>
            </a:r>
          </a:p>
          <a:p>
            <a:r>
              <a:rPr lang="en-US" dirty="0" smtClean="0"/>
              <a:t>Accomplishments</a:t>
            </a:r>
          </a:p>
          <a:p>
            <a:r>
              <a:rPr lang="en-US" dirty="0" smtClean="0"/>
              <a:t>Rates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Review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Target: 99.9% (&lt;9 hours)</a:t>
            </a:r>
          </a:p>
          <a:p>
            <a:pPr>
              <a:buNone/>
            </a:pPr>
            <a:r>
              <a:rPr lang="en-US" dirty="0" err="1"/>
              <a:t>Zimbra</a:t>
            </a:r>
            <a:r>
              <a:rPr lang="en-US" dirty="0"/>
              <a:t>: 99.97 % (2 hours, 24 minutes)</a:t>
            </a:r>
          </a:p>
          <a:p>
            <a:pPr>
              <a:buNone/>
            </a:pPr>
            <a:r>
              <a:rPr lang="en-US" dirty="0"/>
              <a:t>Will begin tracking BlackBerry</a:t>
            </a:r>
          </a:p>
          <a:p>
            <a:pPr>
              <a:buNone/>
            </a:pPr>
            <a:r>
              <a:rPr lang="en-US" dirty="0"/>
              <a:t>Averaged across multiple servers/services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SMTP-Relay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3886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Use cases: printers, faxes, control systems that need to send email w/o user auth, or to external addresses</a:t>
            </a:r>
          </a:p>
          <a:p>
            <a:pPr>
              <a:buNone/>
            </a:pPr>
            <a:r>
              <a:rPr lang="en-US" dirty="0" smtClean="0"/>
              <a:t>Separate service to avoid dependencies on Exchange and </a:t>
            </a:r>
            <a:r>
              <a:rPr lang="en-US" dirty="0" err="1" smtClean="0"/>
              <a:t>Zimbra</a:t>
            </a:r>
            <a:endParaRPr lang="en-US" dirty="0" smtClean="0"/>
          </a:p>
          <a:p>
            <a:pPr>
              <a:buNone/>
            </a:pPr>
            <a:r>
              <a:rPr lang="en-US" dirty="0"/>
              <a:t>Migrated to modern hardware on November 4</a:t>
            </a:r>
          </a:p>
          <a:p>
            <a:pPr>
              <a:buNone/>
            </a:pPr>
            <a:r>
              <a:rPr lang="en-US" dirty="0" smtClean="0"/>
              <a:t>Currently </a:t>
            </a:r>
            <a:r>
              <a:rPr lang="en-US" dirty="0"/>
              <a:t>used by 48 hosts (up 14% since Q2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$10/IP address/month; No charge for mail within ISC service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/>
              <a:t>January 4, 2010 - 10:15 - 3:00 p.m. - </a:t>
            </a:r>
            <a:r>
              <a:rPr lang="en-US" dirty="0" err="1"/>
              <a:t>WebLogin</a:t>
            </a:r>
            <a:r>
              <a:rPr lang="en-US" dirty="0"/>
              <a:t> affects ZWC logins</a:t>
            </a:r>
          </a:p>
          <a:p>
            <a:pPr>
              <a:buNone/>
            </a:pPr>
            <a:r>
              <a:rPr lang="en-US" dirty="0"/>
              <a:t>February 10, 2010, 10:10 - 10:45 a.m. - Slow performance in ZWC due to high # of IMAP connections</a:t>
            </a:r>
          </a:p>
          <a:p>
            <a:pPr>
              <a:buNone/>
            </a:pPr>
            <a:r>
              <a:rPr lang="en-US" dirty="0"/>
              <a:t>February 17, 2010 - Periodic slowness, again due to load</a:t>
            </a:r>
          </a:p>
          <a:p>
            <a:pPr>
              <a:buNone/>
            </a:pPr>
            <a:r>
              <a:rPr lang="en-US" dirty="0"/>
              <a:t>March 29, 2010 - Slowness; corrected with tuning</a:t>
            </a:r>
          </a:p>
          <a:p>
            <a:pPr>
              <a:buNone/>
            </a:pPr>
            <a:r>
              <a:rPr lang="en-US" dirty="0"/>
              <a:t>June 14, 2010 - SMTP connectivity errors for Microsoft clients due to certificate issues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/>
              <a:t>January 31, 2010, 12 p.m. - Contact Cleaner </a:t>
            </a:r>
            <a:r>
              <a:rPr lang="en-US" dirty="0" err="1"/>
              <a:t>Zimlet</a:t>
            </a:r>
            <a:r>
              <a:rPr lang="en-US" dirty="0"/>
              <a:t> (non-disruptive)</a:t>
            </a:r>
          </a:p>
          <a:p>
            <a:pPr>
              <a:buNone/>
            </a:pPr>
            <a:r>
              <a:rPr lang="en-US" dirty="0"/>
              <a:t>January 24, 2010, 1:00 - 2:00 a.m. - Upgrade from 5.0.15 to 5.0.21; Mac client, calendaring, ZCO fixes</a:t>
            </a:r>
          </a:p>
          <a:p>
            <a:pPr>
              <a:buNone/>
            </a:pPr>
            <a:r>
              <a:rPr lang="en-US" dirty="0"/>
              <a:t>May 7, 2010 - 5:00 - 6:00 a.m. - Added more disk</a:t>
            </a:r>
          </a:p>
          <a:p>
            <a:pPr>
              <a:buNone/>
            </a:pPr>
            <a:r>
              <a:rPr lang="en-US" dirty="0"/>
              <a:t>June 6, 2010 - 5:00 - 6:00 a.m. - Adding more disk, continues on to ...</a:t>
            </a:r>
          </a:p>
          <a:p>
            <a:pPr>
              <a:buNone/>
            </a:pPr>
            <a:r>
              <a:rPr lang="en-US" dirty="0"/>
              <a:t>June 13, 2010 - 5:00 - 6:00 a.m. - </a:t>
            </a:r>
            <a:r>
              <a:rPr lang="en-US" dirty="0" smtClean="0"/>
              <a:t>… when </a:t>
            </a:r>
            <a:r>
              <a:rPr lang="en-US" dirty="0"/>
              <a:t>work is completed; also, partially disruptive SSL certificate update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 agreed, unadvertised, disruptive maintenance of up to 15 minutes may be performed:</a:t>
            </a:r>
          </a:p>
          <a:p>
            <a:r>
              <a:rPr lang="en-US" dirty="0"/>
              <a:t> Mon-Fri: 1am-3am</a:t>
            </a:r>
          </a:p>
          <a:p>
            <a:r>
              <a:rPr lang="en-US" dirty="0"/>
              <a:t> Sat-Sun: 6am-7am</a:t>
            </a:r>
          </a:p>
        </p:txBody>
      </p:sp>
    </p:spTree>
    <p:extLst>
      <p:ext uri="{BB962C8B-B14F-4D97-AF65-F5344CB8AC3E}">
        <p14:creationId xmlns:p14="http://schemas.microsoft.com/office/powerpoint/2010/main" val="804427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Remedy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SLA: 24 hour response</a:t>
            </a:r>
          </a:p>
          <a:p>
            <a:pPr>
              <a:buNone/>
            </a:pPr>
            <a:r>
              <a:rPr lang="en-US" dirty="0"/>
              <a:t>Over Dec-May, ~17 cases/month; (down 40% from FY09)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302752" cy="4191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Winter Feature Release: </a:t>
            </a:r>
            <a:br>
              <a:rPr lang="en-US" dirty="0" smtClean="0"/>
            </a:br>
            <a:r>
              <a:rPr lang="en-US" dirty="0" err="1" smtClean="0"/>
              <a:t>Zimbra</a:t>
            </a:r>
            <a:r>
              <a:rPr lang="en-US" dirty="0" smtClean="0"/>
              <a:t> </a:t>
            </a:r>
            <a:r>
              <a:rPr lang="en-US" dirty="0"/>
              <a:t>5.0.21</a:t>
            </a:r>
          </a:p>
          <a:p>
            <a:pPr>
              <a:buNone/>
            </a:pPr>
            <a:r>
              <a:rPr lang="en-US" dirty="0"/>
              <a:t>Tuning to perform better under very heavy load</a:t>
            </a:r>
          </a:p>
          <a:p>
            <a:pPr>
              <a:buNone/>
            </a:pPr>
            <a:r>
              <a:rPr lang="en-US" dirty="0"/>
              <a:t>BlackBerry for </a:t>
            </a:r>
            <a:r>
              <a:rPr lang="en-US" dirty="0" err="1"/>
              <a:t>Zimbra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531352" cy="3810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First change to base price in four years</a:t>
            </a:r>
          </a:p>
          <a:p>
            <a:pPr>
              <a:buNone/>
            </a:pPr>
            <a:r>
              <a:rPr lang="en-US" dirty="0"/>
              <a:t>Enhanced @ $3.10/month (from $3.00) and Basic @ $3.60/month (from $3.50) for FY11</a:t>
            </a:r>
          </a:p>
          <a:p>
            <a:pPr>
              <a:buNone/>
            </a:pPr>
            <a:r>
              <a:rPr lang="en-US" dirty="0"/>
              <a:t>BlackBerry service to line up with Exchange at up to $14.00/month for FY11</a:t>
            </a:r>
          </a:p>
          <a:p>
            <a:pPr>
              <a:buNone/>
            </a:pPr>
            <a:r>
              <a:rPr lang="en-US" dirty="0"/>
              <a:t>Additional storage: $1.25/250MB/month (unchanged)</a:t>
            </a:r>
          </a:p>
          <a:p>
            <a:pPr>
              <a:buNone/>
            </a:pPr>
            <a:r>
              <a:rPr lang="en-US" dirty="0"/>
              <a:t>Quota: 500MB; Auto-quota up to 4GB; Max quota up to 10GB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Short-term (0-3 months)</a:t>
            </a:r>
          </a:p>
          <a:p>
            <a:r>
              <a:rPr lang="en-US" dirty="0" smtClean="0"/>
              <a:t>Medium-term (4-12 months)</a:t>
            </a:r>
          </a:p>
          <a:p>
            <a:r>
              <a:rPr lang="en-US" dirty="0" smtClean="0"/>
              <a:t>Long-term (&gt;1 year)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Zimbra Roadmap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3733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Performance monitoring - round trip and delivery delays</a:t>
            </a:r>
          </a:p>
          <a:p>
            <a:pPr>
              <a:buNone/>
            </a:pPr>
            <a:r>
              <a:rPr lang="en-US" dirty="0"/>
              <a:t>Scaling - 2nd Mailbox Server and Kerberos Proxy</a:t>
            </a:r>
          </a:p>
          <a:p>
            <a:pPr>
              <a:buNone/>
            </a:pPr>
            <a:r>
              <a:rPr lang="en-US" dirty="0" err="1"/>
              <a:t>Calendering</a:t>
            </a:r>
            <a:r>
              <a:rPr lang="en-US" dirty="0"/>
              <a:t> interoperability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Medium-term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/>
              <a:t>Zimbra</a:t>
            </a:r>
            <a:r>
              <a:rPr lang="en-US" dirty="0"/>
              <a:t> 6.0 - better admin tools, social networking, better mobile UI, filter existing messages, read receipt, three-pane view, enterprise management of handhelds, and more</a:t>
            </a:r>
          </a:p>
          <a:p>
            <a:pPr>
              <a:buNone/>
            </a:pPr>
            <a:r>
              <a:rPr lang="en-US" dirty="0"/>
              <a:t>Unified Communications - Integration opportunities between </a:t>
            </a:r>
            <a:r>
              <a:rPr lang="en-US" dirty="0" err="1"/>
              <a:t>Zimbra</a:t>
            </a:r>
            <a:r>
              <a:rPr lang="en-US" dirty="0"/>
              <a:t>, IM, and/or </a:t>
            </a:r>
            <a:r>
              <a:rPr lang="en-US" dirty="0" err="1"/>
              <a:t>PennNet</a:t>
            </a:r>
            <a:r>
              <a:rPr lang="en-US" dirty="0"/>
              <a:t> Phone</a:t>
            </a:r>
          </a:p>
          <a:p>
            <a:pPr>
              <a:buNone/>
            </a:pPr>
            <a:r>
              <a:rPr lang="en-US" dirty="0"/>
              <a:t>More traction for an XMPP proxy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417038" cy="378460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What's going on at </a:t>
            </a:r>
            <a:r>
              <a:rPr lang="en-US" dirty="0" err="1"/>
              <a:t>VMWare</a:t>
            </a:r>
            <a:r>
              <a:rPr lang="en-US" dirty="0"/>
              <a:t>/</a:t>
            </a:r>
            <a:r>
              <a:rPr lang="en-US" dirty="0" err="1"/>
              <a:t>Zimbra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 Increased headcount; messaging platform for their enterprise; focus on stability and performance over new features</a:t>
            </a:r>
          </a:p>
          <a:p>
            <a:pPr>
              <a:buNone/>
            </a:pPr>
            <a:r>
              <a:rPr lang="en-US" dirty="0"/>
              <a:t> Focus on </a:t>
            </a:r>
            <a:r>
              <a:rPr lang="en-US" dirty="0" err="1"/>
              <a:t>ZDesktop</a:t>
            </a:r>
            <a:r>
              <a:rPr lang="en-US" dirty="0"/>
              <a:t> as Outlook replacement</a:t>
            </a:r>
          </a:p>
          <a:p>
            <a:pPr>
              <a:buNone/>
            </a:pPr>
            <a:r>
              <a:rPr lang="en-US" dirty="0"/>
              <a:t> ZCO that works with Outlook 2010</a:t>
            </a:r>
          </a:p>
          <a:p>
            <a:pPr>
              <a:buNone/>
            </a:pPr>
            <a:r>
              <a:rPr lang="en-US" dirty="0"/>
              <a:t> iPhone 4.0 and </a:t>
            </a:r>
            <a:r>
              <a:rPr lang="en-US" dirty="0" err="1"/>
              <a:t>iPad</a:t>
            </a:r>
            <a:r>
              <a:rPr lang="en-US" dirty="0"/>
              <a:t> support</a:t>
            </a:r>
          </a:p>
          <a:p>
            <a:pPr>
              <a:buNone/>
            </a:pPr>
            <a:r>
              <a:rPr lang="en-US" dirty="0"/>
              <a:t> Remove dependency on ZCB middleware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err="1" smtClean="0"/>
              <a:t>PennNet</a:t>
            </a:r>
            <a:r>
              <a:rPr lang="en-US" sz="7200" dirty="0" smtClean="0"/>
              <a:t> Mailing Lists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Migrated to LISTSERV 15.5 and modern hardware on November 4</a:t>
            </a:r>
          </a:p>
          <a:p>
            <a:pPr>
              <a:buNone/>
            </a:pPr>
            <a:r>
              <a:rPr lang="en-US" dirty="0"/>
              <a:t>Working toward LISTSERV 16 this summer; no UI changes</a:t>
            </a:r>
          </a:p>
          <a:p>
            <a:pPr>
              <a:buNone/>
            </a:pPr>
            <a:r>
              <a:rPr lang="en-US" dirty="0"/>
              <a:t>Rate structure changes to $0.50/list/month in FY11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 - Customers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391656" cy="386082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/>
              <a:t>Some </a:t>
            </a:r>
            <a:r>
              <a:rPr lang="en-US" dirty="0" err="1"/>
              <a:t>Zimbra</a:t>
            </a:r>
            <a:r>
              <a:rPr lang="en-US" dirty="0"/>
              <a:t> bugs we track:</a:t>
            </a:r>
          </a:p>
          <a:p>
            <a:pPr>
              <a:buNone/>
            </a:pPr>
            <a:r>
              <a:rPr lang="en-US" dirty="0"/>
              <a:t>6062 (Kerberos/SSO for </a:t>
            </a:r>
            <a:r>
              <a:rPr lang="en-US" dirty="0" err="1"/>
              <a:t>CalDAV</a:t>
            </a:r>
            <a:r>
              <a:rPr lang="en-US" dirty="0"/>
              <a:t>, web UI) - more votes (53) and comments from others (assigned)</a:t>
            </a:r>
          </a:p>
          <a:p>
            <a:pPr>
              <a:buNone/>
            </a:pPr>
            <a:r>
              <a:rPr lang="en-US" dirty="0"/>
              <a:t>15120 (Calendar templates) - more votes (55) and comments from others (assigned)</a:t>
            </a:r>
          </a:p>
          <a:p>
            <a:pPr>
              <a:buNone/>
            </a:pPr>
            <a:r>
              <a:rPr lang="en-US" dirty="0"/>
              <a:t>19398 (XMPP proxy) - more votes (66) and comments from others (assigned)</a:t>
            </a:r>
          </a:p>
          <a:p>
            <a:pPr>
              <a:buNone/>
            </a:pPr>
            <a:r>
              <a:rPr lang="en-US" dirty="0"/>
              <a:t>20882 (</a:t>
            </a:r>
            <a:r>
              <a:rPr lang="en-US" dirty="0" err="1"/>
              <a:t>Kerberized</a:t>
            </a:r>
            <a:r>
              <a:rPr lang="en-US" dirty="0"/>
              <a:t> </a:t>
            </a:r>
            <a:r>
              <a:rPr lang="en-US" dirty="0" err="1"/>
              <a:t>ZDesktop</a:t>
            </a:r>
            <a:r>
              <a:rPr lang="en-US" dirty="0"/>
              <a:t>) - mostly Penn and Stanford (only 6 votes)</a:t>
            </a:r>
          </a:p>
          <a:p>
            <a:pPr>
              <a:buNone/>
            </a:pPr>
            <a:r>
              <a:rPr lang="en-US" dirty="0"/>
              <a:t>Are there others important to you?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/>
              <a:t>Q&amp;A – Your topics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Roadmap for BlackBerry</a:t>
            </a:r>
          </a:p>
          <a:p>
            <a:pPr>
              <a:buNone/>
            </a:pPr>
            <a:r>
              <a:rPr lang="en-US" dirty="0"/>
              <a:t>Charges for other mobile handhelds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302752" cy="3200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http://</a:t>
            </a:r>
            <a:r>
              <a:rPr lang="en-US" dirty="0" err="1"/>
              <a:t>www.upenn.edu</a:t>
            </a:r>
            <a:r>
              <a:rPr lang="en-US" dirty="0"/>
              <a:t>/computing/email/</a:t>
            </a:r>
          </a:p>
          <a:p>
            <a:pPr>
              <a:buNone/>
            </a:pPr>
            <a:r>
              <a:rPr lang="en-US" dirty="0"/>
              <a:t>http://</a:t>
            </a:r>
            <a:r>
              <a:rPr lang="en-US" dirty="0" err="1"/>
              <a:t>www.upenn.edu</a:t>
            </a:r>
            <a:r>
              <a:rPr lang="en-US" dirty="0"/>
              <a:t>/computing/email/</a:t>
            </a:r>
            <a:r>
              <a:rPr lang="en-US" dirty="0" err="1"/>
              <a:t>zimbra</a:t>
            </a:r>
            <a:r>
              <a:rPr lang="en-US" dirty="0"/>
              <a:t>/sig-meetings/</a:t>
            </a:r>
          </a:p>
          <a:p>
            <a:pPr>
              <a:buNone/>
            </a:pPr>
            <a:r>
              <a:rPr lang="en-US" dirty="0"/>
              <a:t>http://</a:t>
            </a:r>
            <a:r>
              <a:rPr lang="en-US" dirty="0" err="1"/>
              <a:t>prowiki.isc.upenn.edu</a:t>
            </a:r>
            <a:r>
              <a:rPr lang="en-US" dirty="0"/>
              <a:t>/wiki/</a:t>
            </a:r>
            <a:r>
              <a:rPr lang="en-US" dirty="0" err="1"/>
              <a:t>ISC_Zimbra_documentation</a:t>
            </a:r>
            <a:endParaRPr lang="en-US" dirty="0"/>
          </a:p>
          <a:p>
            <a:pPr>
              <a:buNone/>
            </a:pPr>
            <a:r>
              <a:rPr lang="en-US" dirty="0"/>
              <a:t>https://</a:t>
            </a:r>
            <a:r>
              <a:rPr lang="en-US" dirty="0" err="1"/>
              <a:t>zimbra.upenn.edu</a:t>
            </a:r>
            <a:r>
              <a:rPr lang="en-US" dirty="0"/>
              <a:t>/home/</a:t>
            </a:r>
            <a:r>
              <a:rPr lang="en-US" dirty="0" err="1"/>
              <a:t>nt-dtime</a:t>
            </a:r>
            <a:r>
              <a:rPr lang="en-US" dirty="0"/>
              <a:t>/</a:t>
            </a:r>
            <a:r>
              <a:rPr lang="en-US" dirty="0" err="1"/>
              <a:t>Calendar?fmt</a:t>
            </a:r>
            <a:r>
              <a:rPr lang="en-US" dirty="0"/>
              <a:t>=html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half" idx="4294967295"/>
          </p:nvPr>
        </p:nvSpPr>
        <p:spPr>
          <a:xfrm>
            <a:off x="381000" y="6019800"/>
            <a:ext cx="8763000" cy="838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https://zimbra.upenn.edu/home/nt-dtime/Calendar?fmt</a:t>
            </a:r>
            <a:r>
              <a:rPr lang="en-US" sz="2400" dirty="0" smtClean="0"/>
              <a:t>=html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230" y="-1"/>
            <a:ext cx="6329939" cy="59172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4"/>
          <p:cNvSpPr txBox="1">
            <a:spLocks/>
          </p:cNvSpPr>
          <p:nvPr/>
        </p:nvSpPr>
        <p:spPr>
          <a:xfrm>
            <a:off x="990600" y="0"/>
            <a:ext cx="8153400" cy="5334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</a:t>
            </a:r>
            <a:endParaRPr kumimoji="0" lang="en-US" sz="8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3429000"/>
            <a:ext cx="8077200" cy="1588"/>
          </a:xfrm>
          <a:prstGeom prst="line">
            <a:avLst/>
          </a:prstGeom>
          <a:ln w="2540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hield_colo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0575" y="0"/>
            <a:ext cx="733425" cy="828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/>
          <p:cNvSpPr>
            <a:spLocks noGrp="1"/>
          </p:cNvSpPr>
          <p:nvPr>
            <p:ph type="title" idx="4294967295"/>
          </p:nvPr>
        </p:nvSpPr>
        <p:spPr>
          <a:xfrm>
            <a:off x="990600" y="0"/>
            <a:ext cx="8153400" cy="5334000"/>
          </a:xfrm>
        </p:spPr>
        <p:txBody>
          <a:bodyPr/>
          <a:lstStyle/>
          <a:p>
            <a:r>
              <a:rPr lang="en-US" cap="small" dirty="0" smtClean="0"/>
              <a:t>Exchange</a:t>
            </a:r>
            <a:endParaRPr lang="en-US" cap="small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066800" y="3429000"/>
            <a:ext cx="8077200" cy="1588"/>
          </a:xfrm>
          <a:prstGeom prst="line">
            <a:avLst/>
          </a:prstGeom>
          <a:ln w="2540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hield_colo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0575" y="0"/>
            <a:ext cx="733425" cy="828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	Overview of Service</a:t>
            </a:r>
          </a:p>
          <a:p>
            <a:r>
              <a:rPr lang="en-US" smtClean="0"/>
              <a:t>	Availability Report</a:t>
            </a:r>
          </a:p>
          <a:p>
            <a:r>
              <a:rPr lang="en-US" smtClean="0"/>
              <a:t>	Rates</a:t>
            </a:r>
          </a:p>
          <a:p>
            <a:r>
              <a:rPr lang="en-US" smtClean="0"/>
              <a:t>	Roadmap</a:t>
            </a:r>
          </a:p>
          <a:p>
            <a:r>
              <a:rPr lang="en-US" smtClean="0"/>
              <a:t>	Q&amp;A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In production since July 2007</a:t>
            </a:r>
          </a:p>
          <a:p>
            <a:pPr>
              <a:buNone/>
            </a:pPr>
            <a:r>
              <a:rPr lang="en-US" dirty="0" smtClean="0"/>
              <a:t> 10 Windows servers in 3 campus data centers</a:t>
            </a:r>
          </a:p>
          <a:p>
            <a:pPr>
              <a:buNone/>
            </a:pPr>
            <a:r>
              <a:rPr lang="en-US" dirty="0" smtClean="0"/>
              <a:t> 2 TB of mailbox storage</a:t>
            </a:r>
          </a:p>
          <a:p>
            <a:pPr>
              <a:buNone/>
            </a:pPr>
            <a:r>
              <a:rPr lang="en-US" dirty="0" smtClean="0"/>
              <a:t> Data replicated in Levy and Nichols campus data centers</a:t>
            </a:r>
          </a:p>
          <a:p>
            <a:pPr>
              <a:buNone/>
            </a:pPr>
            <a:r>
              <a:rPr lang="en-US" dirty="0" smtClean="0"/>
              <a:t>Vendor contracts: Microsoft, RIM, Dell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Over 3,500 accounts (up 18% over FY09)</a:t>
            </a:r>
          </a:p>
          <a:p>
            <a:pPr>
              <a:buNone/>
            </a:pPr>
            <a:r>
              <a:rPr lang="en-US" dirty="0" smtClean="0"/>
              <a:t>About 365 BlackBerry handhelds (up 33% over FY09)</a:t>
            </a:r>
          </a:p>
          <a:p>
            <a:pPr>
              <a:buNone/>
            </a:pPr>
            <a:r>
              <a:rPr lang="en-US" dirty="0" smtClean="0"/>
              <a:t>Almost 500 ActiveSync handhelds (up 44% over FY09)</a:t>
            </a:r>
          </a:p>
          <a:p>
            <a:pPr>
              <a:buNone/>
            </a:pPr>
            <a:r>
              <a:rPr lang="en-US" dirty="0" smtClean="0"/>
              <a:t>Almost 900 users purchased higher quota (down, then up, equal to FY09)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Penn Colors 1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BF0000"/>
      </a:accent1>
      <a:accent2>
        <a:srgbClr val="FFFFFF"/>
      </a:accent2>
      <a:accent3>
        <a:srgbClr val="D8D8D8"/>
      </a:accent3>
      <a:accent4>
        <a:srgbClr val="BF0000"/>
      </a:accent4>
      <a:accent5>
        <a:srgbClr val="7BA79D"/>
      </a:accent5>
      <a:accent6>
        <a:srgbClr val="A5A5A5"/>
      </a:accent6>
      <a:hlink>
        <a:srgbClr val="BED3E4"/>
      </a:hlink>
      <a:folHlink>
        <a:srgbClr val="E9F0F6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1181</TotalTime>
  <Words>2016</Words>
  <Application>Microsoft Macintosh PowerPoint</Application>
  <PresentationFormat>On-screen Show (4:3)</PresentationFormat>
  <Paragraphs>275</Paragraphs>
  <Slides>54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Median</vt:lpstr>
      <vt:lpstr> EMAIL-SIG  Service Update June 15, 2010</vt:lpstr>
      <vt:lpstr>Format</vt:lpstr>
      <vt:lpstr>Forward-Only</vt:lpstr>
      <vt:lpstr>SMTP-Relay</vt:lpstr>
      <vt:lpstr>PennNet Mailing Lists</vt:lpstr>
      <vt:lpstr>Exchange</vt:lpstr>
      <vt:lpstr>Agenda</vt:lpstr>
      <vt:lpstr>Overview</vt:lpstr>
      <vt:lpstr>Overview</vt:lpstr>
      <vt:lpstr>Service Review</vt:lpstr>
      <vt:lpstr>Availability</vt:lpstr>
      <vt:lpstr>Incidents</vt:lpstr>
      <vt:lpstr>Monitoring</vt:lpstr>
      <vt:lpstr>Maintenance</vt:lpstr>
      <vt:lpstr>Maintenance</vt:lpstr>
      <vt:lpstr>Remedy Cases</vt:lpstr>
      <vt:lpstr>Accomplishments</vt:lpstr>
      <vt:lpstr>Rates</vt:lpstr>
      <vt:lpstr>Exchange Roadmap</vt:lpstr>
      <vt:lpstr>Short-term</vt:lpstr>
      <vt:lpstr>Medium-term</vt:lpstr>
      <vt:lpstr>Long-term</vt:lpstr>
      <vt:lpstr>Q&amp;A - Customers</vt:lpstr>
      <vt:lpstr>Backups</vt:lpstr>
      <vt:lpstr>Exchange 2010</vt:lpstr>
      <vt:lpstr>Q&amp;A – Your topics</vt:lpstr>
      <vt:lpstr>References</vt:lpstr>
      <vt:lpstr>Clients and  Mobile Devices</vt:lpstr>
      <vt:lpstr>Exchange Clients</vt:lpstr>
      <vt:lpstr>Zimbra Clients</vt:lpstr>
      <vt:lpstr>Mobile Devices</vt:lpstr>
      <vt:lpstr>Device Prevalence</vt:lpstr>
      <vt:lpstr>iOS 4</vt:lpstr>
      <vt:lpstr>Android</vt:lpstr>
      <vt:lpstr>Windows Phone 7</vt:lpstr>
      <vt:lpstr>PowerPoint Presentation</vt:lpstr>
      <vt:lpstr>Overview</vt:lpstr>
      <vt:lpstr>Service Review</vt:lpstr>
      <vt:lpstr>Availability</vt:lpstr>
      <vt:lpstr>Incidents</vt:lpstr>
      <vt:lpstr>Maintenance</vt:lpstr>
      <vt:lpstr>Maintenance</vt:lpstr>
      <vt:lpstr>Remedy Cases</vt:lpstr>
      <vt:lpstr>Accomplishments</vt:lpstr>
      <vt:lpstr>Rates</vt:lpstr>
      <vt:lpstr>Zimbra Roadmap</vt:lpstr>
      <vt:lpstr>Short-term</vt:lpstr>
      <vt:lpstr>Medium-term</vt:lpstr>
      <vt:lpstr>Long-term</vt:lpstr>
      <vt:lpstr>Q&amp;A - Customers</vt:lpstr>
      <vt:lpstr>Q&amp;A – Your topics</vt:lpstr>
      <vt:lpstr>References</vt:lpstr>
      <vt:lpstr>PowerPoint Presentation</vt:lpstr>
      <vt:lpstr>PowerPoint Presentation</vt:lpstr>
    </vt:vector>
  </TitlesOfParts>
  <Manager/>
  <Company>University of Pennsylvania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Service Review</dc:title>
  <dc:subject>SIG - November 17, 2009</dc:subject>
  <dc:creator>Adam Preset</dc:creator>
  <cp:keywords/>
  <dc:description/>
  <cp:lastModifiedBy>Adam Preset</cp:lastModifiedBy>
  <cp:revision>146</cp:revision>
  <dcterms:created xsi:type="dcterms:W3CDTF">2010-06-15T11:23:09Z</dcterms:created>
  <dcterms:modified xsi:type="dcterms:W3CDTF">2010-06-16T12:01:04Z</dcterms:modified>
  <cp:category/>
</cp:coreProperties>
</file>