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5" r:id="rId2"/>
    <p:sldId id="276" r:id="rId3"/>
    <p:sldId id="277" r:id="rId4"/>
    <p:sldId id="278" r:id="rId5"/>
    <p:sldId id="279" r:id="rId6"/>
    <p:sldId id="257" r:id="rId7"/>
    <p:sldId id="267" r:id="rId8"/>
    <p:sldId id="258" r:id="rId9"/>
    <p:sldId id="259" r:id="rId10"/>
    <p:sldId id="261" r:id="rId11"/>
    <p:sldId id="262" r:id="rId12"/>
    <p:sldId id="280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14" autoAdjust="0"/>
  </p:normalViewPr>
  <p:slideViewPr>
    <p:cSldViewPr snapToGrid="0" snapToObjects="1">
      <p:cViewPr varScale="1">
        <p:scale>
          <a:sx n="99" d="100"/>
          <a:sy n="99" d="100"/>
        </p:scale>
        <p:origin x="-112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FC7E4-F58D-0347-8FFA-69EA393DB39B}" type="datetime1">
              <a:rPr lang="en-US" smtClean="0"/>
              <a:t>6/26/13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345C0-E429-AB4A-A454-61514388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34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D7E4C-1FD4-614C-A5E0-1CFC61E98DCE}" type="datetime1">
              <a:rPr lang="en-US" smtClean="0"/>
              <a:t>6/26/13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6A3E9-078D-4E84-A23E-FCE2FC7DB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5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A3E9-078D-4E84-A23E-FCE2FC7DB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86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Remarks by a</a:t>
            </a:r>
            <a:r>
              <a:rPr lang="en-US" baseline="0" dirty="0" smtClean="0"/>
              <a:t> guest representative from ISC CSG are planned.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A3E9-078D-4E84-A23E-FCE2FC7DB7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65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A3E9-078D-4E84-A23E-FCE2FC7DB7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2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797E16C-1ECF-974C-815C-88EB4471CF5C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8AF0-57C0-5B4E-80FF-B5E40A2ACF26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7C6CD-AF56-B44C-80E3-DAD5D5EB783C}" type="datetime1">
              <a:rPr lang="en-US" smtClean="0"/>
              <a:t>6/26/13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CB63-61B7-9143-A2A2-BDA19301DE2B}" type="datetime1">
              <a:rPr lang="en-US" smtClean="0"/>
              <a:t>6/26/13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30E38D6-F426-AD4D-A5D6-44AA533373E7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8B8D73A-55B0-8949-862E-BF2EA0CF663B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BDCAB-326D-C149-9105-2DBEF1E33E40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A5AEE6-3F09-6748-A2AB-3B3B98D4CD9A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62DC270-EAC1-C548-A8E5-096B74A2E435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62521E9-4A75-A942-A675-8EB742ACA2E8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BFB-AD8F-6049-B225-05B8003734CE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CC41-7396-9D4C-9199-6F0F05672B69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0550" y="242234"/>
            <a:ext cx="649288" cy="365125"/>
          </a:xfrm>
        </p:spPr>
        <p:txBody>
          <a:bodyPr/>
          <a:lstStyle>
            <a:lvl1pPr algn="r">
              <a:defRPr/>
            </a:lvl1pPr>
          </a:lstStyle>
          <a:p>
            <a:fld id="{D62E73B4-24C7-0547-8CFE-FD867128DC4A}" type="slidenum">
              <a:rPr lang="en-US" smtClean="0"/>
              <a:pPr/>
              <a:t>‹#›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64EA-D8CF-1F4E-9984-0C7A2022F74A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71BC-3AE7-4A4F-BC4C-F6ED94A80BEE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AF03E5D-6F7B-0C43-9A14-06798126761B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C6973661-429B-7F45-A878-3D21E7E64477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1374-3030-454D-8AF3-9A62B986B49E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9116-5912-8E47-968A-8470D613EEF4}" type="datetime1">
              <a:rPr lang="en-US" smtClean="0"/>
              <a:t>6/26/13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C2C9-3A3D-9146-A0EC-F0CDCDB0B49C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8F3F-D30D-0043-BB12-D5A465951896}" type="datetime1">
              <a:rPr lang="en-US" smtClean="0"/>
              <a:t>6/26/13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63BF12F-61BE-1546-9E78-739C55ED575E}" type="datetime1">
              <a:rPr lang="en-US" smtClean="0"/>
              <a:t>6/26/13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Email-SIG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Information Systems &amp; Computing</a:t>
            </a:r>
          </a:p>
          <a:p>
            <a:r>
              <a:rPr lang="en-US" dirty="0" smtClean="0"/>
              <a:t>University of Pennsylvania</a:t>
            </a:r>
          </a:p>
          <a:p>
            <a:r>
              <a:rPr lang="en-US" dirty="0" smtClean="0"/>
              <a:t>June 27,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63791" y="191576"/>
            <a:ext cx="649287" cy="365125"/>
          </a:xfrm>
        </p:spPr>
        <p:txBody>
          <a:bodyPr/>
          <a:lstStyle/>
          <a:p>
            <a:fld id="{D62E73B4-24C7-0547-8CFE-FD867128DC4A}" type="slidenum">
              <a:rPr lang="en-US" smtClean="0"/>
              <a:pPr/>
              <a:t>1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3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as the Killer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26419"/>
            <a:ext cx="7556313" cy="48984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Email </a:t>
            </a:r>
            <a:r>
              <a:rPr lang="en-US" dirty="0"/>
              <a:t>is already interoperable</a:t>
            </a:r>
          </a:p>
          <a:p>
            <a:r>
              <a:rPr lang="en-US" dirty="0" smtClean="0"/>
              <a:t>Calendaring </a:t>
            </a:r>
            <a:r>
              <a:rPr lang="en-US" dirty="0"/>
              <a:t>is </a:t>
            </a:r>
            <a:r>
              <a:rPr lang="en-US" dirty="0" smtClean="0"/>
              <a:t>the </a:t>
            </a:r>
            <a:r>
              <a:rPr lang="en-US" dirty="0"/>
              <a:t>most important collaboration element </a:t>
            </a:r>
            <a:r>
              <a:rPr lang="en-US" dirty="0" smtClean="0"/>
              <a:t>in this </a:t>
            </a:r>
            <a:r>
              <a:rPr lang="en-US" dirty="0"/>
              <a:t>effort. </a:t>
            </a:r>
            <a:r>
              <a:rPr lang="en-US" dirty="0" smtClean="0"/>
              <a:t>Free</a:t>
            </a:r>
            <a:r>
              <a:rPr lang="en-US" dirty="0"/>
              <a:t>/Busy sharing is the base level functionality </a:t>
            </a:r>
            <a:r>
              <a:rPr lang="en-US" dirty="0" smtClean="0"/>
              <a:t>required</a:t>
            </a:r>
            <a:endParaRPr lang="en-US" dirty="0"/>
          </a:p>
          <a:p>
            <a:r>
              <a:rPr lang="en-US" dirty="0" smtClean="0"/>
              <a:t>Other </a:t>
            </a:r>
            <a:r>
              <a:rPr lang="en-US" dirty="0"/>
              <a:t>collaboration elements appear to be less of a pressing </a:t>
            </a:r>
            <a:r>
              <a:rPr lang="en-US" dirty="0" smtClean="0"/>
              <a:t>issue</a:t>
            </a:r>
            <a:r>
              <a:rPr lang="en-US" dirty="0"/>
              <a:t> </a:t>
            </a:r>
          </a:p>
          <a:p>
            <a:r>
              <a:rPr lang="en-US" dirty="0" smtClean="0"/>
              <a:t>File </a:t>
            </a:r>
            <a:r>
              <a:rPr lang="en-US" dirty="0"/>
              <a:t>sharing will </a:t>
            </a:r>
            <a:r>
              <a:rPr lang="en-US" dirty="0" smtClean="0"/>
              <a:t>continue to be </a:t>
            </a:r>
            <a:r>
              <a:rPr lang="en-US" dirty="0"/>
              <a:t>done in a variety of ways around campus, so this effort does not need to provide a single file sharing solution that meets all </a:t>
            </a:r>
            <a:r>
              <a:rPr lang="en-US" dirty="0" smtClean="0"/>
              <a:t>needs</a:t>
            </a:r>
            <a:endParaRPr lang="en-US" dirty="0"/>
          </a:p>
          <a:p>
            <a:r>
              <a:rPr lang="en-US" dirty="0" smtClean="0"/>
              <a:t>Online </a:t>
            </a:r>
            <a:r>
              <a:rPr lang="en-US" dirty="0"/>
              <a:t>directory would continue to be handled in the same way for finding addresses of </a:t>
            </a:r>
            <a:r>
              <a:rPr lang="en-US" dirty="0" smtClean="0"/>
              <a:t>record</a:t>
            </a:r>
            <a:endParaRPr lang="en-US" dirty="0"/>
          </a:p>
          <a:p>
            <a:r>
              <a:rPr lang="en-US" dirty="0" smtClean="0"/>
              <a:t>Mixed responses on Unified Communications tools such as Voice</a:t>
            </a:r>
            <a:r>
              <a:rPr lang="en-US" dirty="0"/>
              <a:t>, video, instant messaging </a:t>
            </a:r>
            <a:r>
              <a:rPr lang="en-US" dirty="0" smtClean="0"/>
              <a:t>integration. We are including it as a part of service design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10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2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290" y="484094"/>
            <a:ext cx="7168497" cy="1116106"/>
          </a:xfrm>
        </p:spPr>
        <p:txBody>
          <a:bodyPr/>
          <a:lstStyle/>
          <a:p>
            <a:r>
              <a:rPr lang="en-US" dirty="0" smtClean="0"/>
              <a:t>A Possible Direction is Emerging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95568"/>
            <a:ext cx="7556313" cy="4742939"/>
          </a:xfrm>
        </p:spPr>
        <p:txBody>
          <a:bodyPr>
            <a:normAutofit/>
          </a:bodyPr>
          <a:lstStyle/>
          <a:p>
            <a:r>
              <a:rPr lang="en-US" dirty="0" smtClean="0"/>
              <a:t>Most students would go to Google Apps for Education</a:t>
            </a:r>
          </a:p>
          <a:p>
            <a:r>
              <a:rPr lang="en-US" dirty="0" smtClean="0"/>
              <a:t>Many or most faculty and staff would go to Microsoft Office 365, with Google Apps for Education as an option</a:t>
            </a:r>
          </a:p>
          <a:p>
            <a:r>
              <a:rPr lang="en-US" dirty="0" smtClean="0"/>
              <a:t>ISC was asked to provide a proposal and to develop associated pricing. We are currently preparing a proposal for a hybrid cloud and premises-based Exchange 2013 and Office 365 design</a:t>
            </a:r>
          </a:p>
          <a:p>
            <a:r>
              <a:rPr lang="en-US" dirty="0" smtClean="0"/>
              <a:t>Some schools may still prefer to implement on their own. In those cases, we would provide very basic guidance on integration, and would offer to do basic “Free/Busy” calendar integration with them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11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2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290" y="484094"/>
            <a:ext cx="7168497" cy="1116106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95568"/>
            <a:ext cx="7556313" cy="4742939"/>
          </a:xfrm>
        </p:spPr>
        <p:txBody>
          <a:bodyPr>
            <a:normAutofit/>
          </a:bodyPr>
          <a:lstStyle/>
          <a:p>
            <a:r>
              <a:rPr lang="en-US" dirty="0"/>
              <a:t>Trying for a service design agreed to by SAS, SEAS, Wharton, PSOM and Nursing, plus ISC, before end of Summer</a:t>
            </a:r>
          </a:p>
          <a:p>
            <a:r>
              <a:rPr lang="en-US" dirty="0"/>
              <a:t>Starting the process of assessing interest on the part of other schools and </a:t>
            </a:r>
            <a:r>
              <a:rPr lang="en-US" dirty="0" smtClean="0"/>
              <a:t>centers</a:t>
            </a:r>
          </a:p>
          <a:p>
            <a:r>
              <a:rPr lang="en-US" dirty="0"/>
              <a:t>Developing transition plans during the first half of FY2014, and beginning to execute in the last half of FY2014</a:t>
            </a:r>
          </a:p>
          <a:p>
            <a:r>
              <a:rPr lang="en-US" dirty="0"/>
              <a:t>Goal of a live service a little over a year from </a:t>
            </a:r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12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0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Likely Implications for ISC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this continues to be a direction with momentum for Penn, ISC can move forward by combining our </a:t>
            </a:r>
            <a:r>
              <a:rPr lang="en-US" dirty="0" err="1" smtClean="0"/>
              <a:t>Zimbra</a:t>
            </a:r>
            <a:r>
              <a:rPr lang="en-US" dirty="0" smtClean="0"/>
              <a:t> and Exchange communities under a single upgraded service, Exchange </a:t>
            </a:r>
            <a:r>
              <a:rPr lang="en-US" dirty="0" smtClean="0"/>
              <a:t>2013</a:t>
            </a:r>
            <a:endParaRPr lang="en-US" dirty="0" smtClean="0"/>
          </a:p>
          <a:p>
            <a:r>
              <a:rPr lang="en-US" dirty="0" smtClean="0"/>
              <a:t>This change would take place over many months, with a goal of turning up a new service in the summer of </a:t>
            </a:r>
            <a:r>
              <a:rPr lang="en-US" dirty="0" smtClean="0"/>
              <a:t>2014</a:t>
            </a:r>
            <a:endParaRPr lang="en-US" dirty="0" smtClean="0"/>
          </a:p>
          <a:p>
            <a:r>
              <a:rPr lang="en-US" dirty="0" smtClean="0"/>
              <a:t>ISC would try to provide some very strong incentives for </a:t>
            </a:r>
            <a:r>
              <a:rPr lang="en-US" dirty="0" err="1" smtClean="0"/>
              <a:t>Zimbra</a:t>
            </a:r>
            <a:r>
              <a:rPr lang="en-US" dirty="0" smtClean="0"/>
              <a:t> user communities to move to Exchange during the course of FY2014 rather than all at once next </a:t>
            </a:r>
            <a:r>
              <a:rPr lang="en-US" dirty="0" smtClean="0"/>
              <a:t>summer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1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BlackBerry Enterprise Server</a:t>
            </a:r>
          </a:p>
          <a:p>
            <a:r>
              <a:rPr lang="en-US" dirty="0" err="1" smtClean="0"/>
              <a:t>Zimbra</a:t>
            </a:r>
            <a:r>
              <a:rPr lang="en-US" dirty="0" smtClean="0"/>
              <a:t> and Exchange Service Review</a:t>
            </a:r>
          </a:p>
          <a:p>
            <a:r>
              <a:rPr lang="en-US" dirty="0" smtClean="0"/>
              <a:t>Campus Discussions on Email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2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4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 date for end of service life: August 30, 2013</a:t>
            </a:r>
          </a:p>
          <a:p>
            <a:r>
              <a:rPr lang="en-US" dirty="0" smtClean="0"/>
              <a:t>Outreach options: support providers and/or end users</a:t>
            </a:r>
          </a:p>
          <a:p>
            <a:r>
              <a:rPr lang="en-US" dirty="0" smtClean="0"/>
              <a:t>Today, 33 active devices (of 55 accounts)</a:t>
            </a:r>
          </a:p>
          <a:p>
            <a:r>
              <a:rPr lang="en-US" dirty="0" smtClean="0"/>
              <a:t>Other ActiveSync alternatives: </a:t>
            </a:r>
            <a:r>
              <a:rPr lang="en-US" dirty="0" err="1" smtClean="0"/>
              <a:t>iOS</a:t>
            </a:r>
            <a:r>
              <a:rPr lang="en-US" dirty="0" smtClean="0"/>
              <a:t>, Android, Windows Phone, and …</a:t>
            </a:r>
          </a:p>
          <a:p>
            <a:r>
              <a:rPr lang="en-US" dirty="0" smtClean="0"/>
              <a:t>Newer BlackBerry handhelds: Z10 and Q10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3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08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13,500 accounts (7.2% growth over last year)</a:t>
            </a:r>
          </a:p>
          <a:p>
            <a:r>
              <a:rPr lang="en-US" dirty="0" smtClean="0"/>
              <a:t>FY13 uptime: 99.941%</a:t>
            </a:r>
          </a:p>
          <a:p>
            <a:pPr lvl="1"/>
            <a:r>
              <a:rPr lang="en-US" dirty="0" smtClean="0"/>
              <a:t>4.6 hours average downtime, but …</a:t>
            </a:r>
          </a:p>
          <a:p>
            <a:pPr lvl="1"/>
            <a:r>
              <a:rPr lang="en-US" dirty="0" smtClean="0"/>
              <a:t>21 hours of very visible instability for </a:t>
            </a:r>
            <a:r>
              <a:rPr lang="en-US" dirty="0" err="1" smtClean="0"/>
              <a:t>Zimbra</a:t>
            </a:r>
            <a:r>
              <a:rPr lang="en-US" dirty="0" smtClean="0"/>
              <a:t> Web Client</a:t>
            </a:r>
          </a:p>
          <a:p>
            <a:r>
              <a:rPr lang="en-US" dirty="0" smtClean="0"/>
              <a:t>Next steps:</a:t>
            </a:r>
          </a:p>
          <a:p>
            <a:pPr lvl="1"/>
            <a:r>
              <a:rPr lang="en-US" dirty="0" smtClean="0"/>
              <a:t>Take advantage of new proxies and multiple mailbox servers</a:t>
            </a:r>
          </a:p>
          <a:p>
            <a:pPr lvl="1"/>
            <a:r>
              <a:rPr lang="en-US" dirty="0" smtClean="0"/>
              <a:t>Notify LSPs and move batches of mailboxes in an 8-10pm window</a:t>
            </a:r>
          </a:p>
          <a:p>
            <a:r>
              <a:rPr lang="en-US" dirty="0" smtClean="0"/>
              <a:t>FY14 Rate: $4/user/month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4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77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4,860 accounts (16% growth over last year)</a:t>
            </a:r>
          </a:p>
          <a:p>
            <a:r>
              <a:rPr lang="en-US" dirty="0" smtClean="0"/>
              <a:t>FY13 Uptime: 99.978%</a:t>
            </a:r>
          </a:p>
          <a:p>
            <a:pPr lvl="1"/>
            <a:r>
              <a:rPr lang="en-US" dirty="0" smtClean="0"/>
              <a:t>1.5 hours average downtime</a:t>
            </a:r>
          </a:p>
          <a:p>
            <a:r>
              <a:rPr lang="en-US" dirty="0" smtClean="0"/>
              <a:t>Next steps:</a:t>
            </a:r>
          </a:p>
          <a:p>
            <a:pPr lvl="1"/>
            <a:r>
              <a:rPr lang="en-US" dirty="0" smtClean="0"/>
              <a:t>Stabilize Exchange Account Management / Services</a:t>
            </a:r>
          </a:p>
          <a:p>
            <a:pPr lvl="1"/>
            <a:r>
              <a:rPr lang="en-US" dirty="0" smtClean="0"/>
              <a:t>Decommission BlackBerry Account Management</a:t>
            </a:r>
          </a:p>
          <a:p>
            <a:pPr lvl="1"/>
            <a:r>
              <a:rPr lang="en-US" dirty="0" smtClean="0"/>
              <a:t>Investigate and plan for Exchange 2013</a:t>
            </a:r>
          </a:p>
          <a:p>
            <a:pPr lvl="1"/>
            <a:r>
              <a:rPr lang="en-US" dirty="0" smtClean="0"/>
              <a:t>Explore Microsoft Office 365</a:t>
            </a:r>
            <a:endParaRPr lang="en-US" dirty="0"/>
          </a:p>
          <a:p>
            <a:r>
              <a:rPr lang="en-US" dirty="0" smtClean="0"/>
              <a:t>FY14 Rate: $9.50/user/month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5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7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92" y="180982"/>
            <a:ext cx="7668559" cy="950753"/>
          </a:xfrm>
        </p:spPr>
        <p:txBody>
          <a:bodyPr/>
          <a:lstStyle/>
          <a:p>
            <a:pPr algn="l"/>
            <a:r>
              <a:rPr lang="en-US" dirty="0" smtClean="0"/>
              <a:t>Today’s Environment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13" y="477844"/>
            <a:ext cx="7864393" cy="68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6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77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 Input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Spoke with school mail server colleagues about on-premises servers to understand the range of service today</a:t>
            </a:r>
          </a:p>
          <a:p>
            <a:r>
              <a:rPr lang="en-US" dirty="0" smtClean="0"/>
              <a:t>Contacted more than 20 school and center IT leaders about email and related services goals</a:t>
            </a:r>
          </a:p>
          <a:p>
            <a:r>
              <a:rPr lang="en-US" dirty="0" smtClean="0"/>
              <a:t>Got responses from most, including those representing the largest user communities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7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70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Cloud!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have </a:t>
            </a:r>
            <a:r>
              <a:rPr lang="en-US" dirty="0"/>
              <a:t>expressed interest in a cloud</a:t>
            </a:r>
            <a:r>
              <a:rPr lang="en-US" dirty="0" smtClean="0"/>
              <a:t>-based approach </a:t>
            </a:r>
            <a:r>
              <a:rPr lang="en-US" dirty="0"/>
              <a:t>to email and </a:t>
            </a:r>
            <a:r>
              <a:rPr lang="en-US" dirty="0" smtClean="0"/>
              <a:t>calendars. </a:t>
            </a:r>
            <a:r>
              <a:rPr lang="en-US" b="1" dirty="0" smtClean="0"/>
              <a:t>Google Apps for </a:t>
            </a:r>
            <a:r>
              <a:rPr lang="en-US" b="1" dirty="0" err="1" smtClean="0"/>
              <a:t>Edu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Microsoft Office 365 </a:t>
            </a:r>
            <a:r>
              <a:rPr lang="en-US" dirty="0" smtClean="0"/>
              <a:t>are the two of greatest interest</a:t>
            </a:r>
          </a:p>
          <a:p>
            <a:r>
              <a:rPr lang="en-US" dirty="0" smtClean="0"/>
              <a:t>Most campus partners say that </a:t>
            </a:r>
            <a:r>
              <a:rPr lang="en-US" dirty="0"/>
              <a:t>running email services is not core to their mission and that it is better sourced as a </a:t>
            </a:r>
            <a:r>
              <a:rPr lang="en-US" dirty="0" smtClean="0"/>
              <a:t>service</a:t>
            </a:r>
            <a:endParaRPr lang="en-US" dirty="0"/>
          </a:p>
          <a:p>
            <a:r>
              <a:rPr lang="en-US" dirty="0" smtClean="0"/>
              <a:t>Good </a:t>
            </a:r>
            <a:r>
              <a:rPr lang="en-US" dirty="0"/>
              <a:t>University-negotiated contracts are key, and should include protections (e.g. BAA,  US Data Centers, data recovery, etc.) as well as strong SLA and good negotiated pricing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8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32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Understood goals: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or improved functionality for email, calendar (and more?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or improved security and regulatory protections (HIPAA, FERPA, etc.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or lower total cost of ownership/operation per user</a:t>
            </a:r>
          </a:p>
          <a:p>
            <a:r>
              <a:rPr lang="en-US" dirty="0" smtClean="0"/>
              <a:t>No </a:t>
            </a:r>
            <a:r>
              <a:rPr lang="en-US" dirty="0"/>
              <a:t>strong alignment on timeline, </a:t>
            </a:r>
            <a:r>
              <a:rPr lang="en-US" dirty="0" smtClean="0"/>
              <a:t>other </a:t>
            </a:r>
            <a:r>
              <a:rPr lang="en-US" dirty="0"/>
              <a:t>than a few schools wanting to address </a:t>
            </a:r>
            <a:r>
              <a:rPr lang="en-US" dirty="0" smtClean="0"/>
              <a:t>current calendar challenges by </a:t>
            </a:r>
            <a:r>
              <a:rPr lang="en-US" dirty="0"/>
              <a:t>September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9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9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4906</TotalTime>
  <Words>751</Words>
  <Application>Microsoft Macintosh PowerPoint</Application>
  <PresentationFormat>On-screen Show (4:3)</PresentationFormat>
  <Paragraphs>86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Advantage</vt:lpstr>
      <vt:lpstr>Email-SIG</vt:lpstr>
      <vt:lpstr>Agenda</vt:lpstr>
      <vt:lpstr>BES</vt:lpstr>
      <vt:lpstr>Zimbra</vt:lpstr>
      <vt:lpstr>Exchange</vt:lpstr>
      <vt:lpstr>Today’s Environment</vt:lpstr>
      <vt:lpstr>Gathering Input and Requirements</vt:lpstr>
      <vt:lpstr>To the Cloud!</vt:lpstr>
      <vt:lpstr>Goals and Alignment</vt:lpstr>
      <vt:lpstr>Calendar as the Killer App</vt:lpstr>
      <vt:lpstr>A Possible Direction is Emerging</vt:lpstr>
      <vt:lpstr>Next Steps</vt:lpstr>
      <vt:lpstr>Likely Implications for ISC Services</vt:lpstr>
    </vt:vector>
  </TitlesOfParts>
  <Manager/>
  <Company>University of Pennsylvania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Discussion</dc:title>
  <dc:subject/>
  <dc:creator>Adam Preset</dc:creator>
  <cp:keywords/>
  <dc:description/>
  <cp:lastModifiedBy>Adam Preset</cp:lastModifiedBy>
  <cp:revision>61</cp:revision>
  <dcterms:created xsi:type="dcterms:W3CDTF">2013-03-13T15:42:28Z</dcterms:created>
  <dcterms:modified xsi:type="dcterms:W3CDTF">2013-06-27T03:15:50Z</dcterms:modified>
  <cp:category/>
</cp:coreProperties>
</file>