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1" r:id="rId1"/>
  </p:sldMasterIdLst>
  <p:notesMasterIdLst>
    <p:notesMasterId r:id="rId15"/>
  </p:notesMasterIdLst>
  <p:handoutMasterIdLst>
    <p:handoutMasterId r:id="rId16"/>
  </p:handoutMasterIdLst>
  <p:sldIdLst>
    <p:sldId id="275" r:id="rId2"/>
    <p:sldId id="276" r:id="rId3"/>
    <p:sldId id="277" r:id="rId4"/>
    <p:sldId id="279" r:id="rId5"/>
    <p:sldId id="285" r:id="rId6"/>
    <p:sldId id="257" r:id="rId7"/>
    <p:sldId id="258" r:id="rId8"/>
    <p:sldId id="283" r:id="rId9"/>
    <p:sldId id="280" r:id="rId10"/>
    <p:sldId id="278" r:id="rId11"/>
    <p:sldId id="284" r:id="rId12"/>
    <p:sldId id="281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26" autoAdjust="0"/>
    <p:restoredTop sz="86414" autoAdjust="0"/>
  </p:normalViewPr>
  <p:slideViewPr>
    <p:cSldViewPr snapToGrid="0" snapToObjects="1">
      <p:cViewPr varScale="1">
        <p:scale>
          <a:sx n="87" d="100"/>
          <a:sy n="87" d="100"/>
        </p:scale>
        <p:origin x="-7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FC7E4-F58D-0347-8FFA-69EA393DB39B}" type="datetime1">
              <a:rPr lang="en-US" smtClean="0"/>
              <a:t>12/16/13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345C0-E429-AB4A-A454-615143880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34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D7E4C-1FD4-614C-A5E0-1CFC61E98DCE}" type="datetime1">
              <a:rPr lang="en-US" smtClean="0"/>
              <a:t>12/16/13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6A3E9-078D-4E84-A23E-FCE2FC7DB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45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A3E9-078D-4E84-A23E-FCE2FC7DB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86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Remarks by a</a:t>
            </a:r>
            <a:r>
              <a:rPr lang="en-US" baseline="0" dirty="0" smtClean="0"/>
              <a:t> guest representative from ISC CSG are planned.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A3E9-078D-4E84-A23E-FCE2FC7DB7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65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A3E9-078D-4E84-A23E-FCE2FC7DB7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2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7E16C-1ECF-974C-815C-88EB4471CF5C}" type="datetime1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D73A-55B0-8949-862E-BF2EA0CF663B}" type="datetime1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F12F-61BE-1546-9E78-739C55ED575E}" type="datetime1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BDCAB-326D-C149-9105-2DBEF1E33E40}" type="datetime1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C270-EAC1-C548-A8E5-096B74A2E435}" type="datetime1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4BFB-AD8F-6049-B225-05B8003734CE}" type="datetime1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64EA-D8CF-1F4E-9984-0C7A2022F74A}" type="datetime1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F12F-61BE-1546-9E78-739C55ED575E}" type="datetime1">
              <a:rPr lang="en-US" smtClean="0"/>
              <a:t>12/16/13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9CC41-7396-9D4C-9199-6F0F05672B69}" type="datetime1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‹#›</a:t>
            </a:fld>
            <a:r>
              <a:rPr lang="en-US" smtClean="0"/>
              <a:t>/13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F12F-61BE-1546-9E78-739C55ED575E}" type="datetime1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3661-429B-7F45-A878-3D21E7E64477}" type="datetime1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1374-3030-454D-8AF3-9A62B986B49E}" type="datetime1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9116-5912-8E47-968A-8470D613EEF4}" type="datetime1">
              <a:rPr lang="en-US" smtClean="0"/>
              <a:t>12/16/13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7C6CD-AF56-B44C-80E3-DAD5D5EB783C}" type="datetime1">
              <a:rPr lang="en-US" smtClean="0"/>
              <a:t>12/16/13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CB63-61B7-9143-A2A2-BDA19301DE2B}" type="datetime1">
              <a:rPr lang="en-US" smtClean="0"/>
              <a:t>12/16/13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38D6-F426-AD4D-A5D6-44AA533373E7}" type="datetime1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13/13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3BF12F-61BE-1546-9E78-739C55ED575E}" type="datetime1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13/13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62E73B4-24C7-0547-8CFE-FD867128DC4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Email-SIG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Information Systems &amp; Computing</a:t>
            </a:r>
          </a:p>
          <a:p>
            <a:r>
              <a:rPr lang="en-US" dirty="0" smtClean="0"/>
              <a:t>University of Pennsylvania</a:t>
            </a:r>
          </a:p>
          <a:p>
            <a:r>
              <a:rPr lang="en-US" dirty="0" smtClean="0"/>
              <a:t>December 16 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63791" y="191576"/>
            <a:ext cx="649287" cy="365125"/>
          </a:xfrm>
        </p:spPr>
        <p:txBody>
          <a:bodyPr/>
          <a:lstStyle/>
          <a:p>
            <a:fld id="{D62E73B4-24C7-0547-8CFE-FD867128DC4A}" type="slidenum">
              <a:rPr lang="en-US" smtClean="0"/>
              <a:pPr/>
              <a:t>1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93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Zimbra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13,086 accounts (</a:t>
            </a:r>
            <a:r>
              <a:rPr lang="en-US" dirty="0"/>
              <a:t>3</a:t>
            </a:r>
            <a:r>
              <a:rPr lang="en-US" dirty="0" smtClean="0"/>
              <a:t>% decrease over last 6 months)</a:t>
            </a:r>
          </a:p>
          <a:p>
            <a:r>
              <a:rPr lang="en-US" dirty="0"/>
              <a:t>2082 </a:t>
            </a:r>
            <a:r>
              <a:rPr lang="en-US" dirty="0" err="1"/>
              <a:t>Zimbra</a:t>
            </a:r>
            <a:r>
              <a:rPr lang="en-US" dirty="0"/>
              <a:t> Active Sync accounts</a:t>
            </a:r>
            <a:endParaRPr lang="en-US" dirty="0" smtClean="0"/>
          </a:p>
          <a:p>
            <a:r>
              <a:rPr lang="en-US" dirty="0" smtClean="0"/>
              <a:t>FY14 </a:t>
            </a:r>
            <a:r>
              <a:rPr lang="en-US" dirty="0" smtClean="0"/>
              <a:t>uptime: 99.988%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 hours average downtime, but …</a:t>
            </a:r>
          </a:p>
          <a:p>
            <a:pPr lvl="1"/>
            <a:r>
              <a:rPr lang="en-US" dirty="0" smtClean="0"/>
              <a:t>1/4 of users are impacted by host problems w/ distributed mailboxes</a:t>
            </a:r>
          </a:p>
          <a:p>
            <a:r>
              <a:rPr lang="en-US" dirty="0" smtClean="0"/>
              <a:t>New distributed mailbox design as of July</a:t>
            </a:r>
          </a:p>
          <a:p>
            <a:pPr lvl="1"/>
            <a:r>
              <a:rPr lang="en-US" dirty="0" smtClean="0"/>
              <a:t>9,001 users moved to mb1, mb2 and mb3</a:t>
            </a:r>
          </a:p>
          <a:p>
            <a:pPr lvl="1"/>
            <a:r>
              <a:rPr lang="en-US" dirty="0" smtClean="0"/>
              <a:t>Final 3251 accounts will be migrated when last storage arrives</a:t>
            </a:r>
          </a:p>
          <a:p>
            <a:pPr lvl="1"/>
            <a:r>
              <a:rPr lang="en-US" dirty="0" smtClean="0"/>
              <a:t>Old hardware will be retired, 100% virtualized mailboxes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10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077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Zimbra</a:t>
            </a:r>
            <a:r>
              <a:rPr lang="en-US" dirty="0" smtClean="0"/>
              <a:t>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  <a:p>
            <a:pPr lvl="1"/>
            <a:r>
              <a:rPr lang="en-US" dirty="0"/>
              <a:t>Take advantage of new </a:t>
            </a:r>
            <a:r>
              <a:rPr lang="en-US" dirty="0" smtClean="0"/>
              <a:t>storage, </a:t>
            </a:r>
            <a:r>
              <a:rPr lang="en-US" dirty="0"/>
              <a:t>retire old server hardware</a:t>
            </a:r>
          </a:p>
          <a:p>
            <a:pPr lvl="1"/>
            <a:r>
              <a:rPr lang="en-US" dirty="0"/>
              <a:t>Move final batches of mailboxes in </a:t>
            </a:r>
            <a:r>
              <a:rPr lang="en-US" dirty="0" smtClean="0"/>
              <a:t>the </a:t>
            </a:r>
            <a:r>
              <a:rPr lang="en-US" dirty="0"/>
              <a:t>8-10pm window</a:t>
            </a:r>
          </a:p>
          <a:p>
            <a:r>
              <a:rPr lang="en-US" dirty="0" smtClean="0"/>
              <a:t>FY15 </a:t>
            </a:r>
            <a:r>
              <a:rPr lang="en-US" dirty="0"/>
              <a:t>Rate: $4.50/user/month, new 2Gb default </a:t>
            </a:r>
            <a:r>
              <a:rPr lang="en-US" dirty="0" smtClean="0"/>
              <a:t>quota</a:t>
            </a:r>
          </a:p>
          <a:p>
            <a:r>
              <a:rPr lang="en-US" dirty="0" smtClean="0"/>
              <a:t>Committed to running the service through FY15</a:t>
            </a:r>
          </a:p>
          <a:p>
            <a:r>
              <a:rPr lang="en-US" dirty="0" smtClean="0"/>
              <a:t>Investigate and plan for </a:t>
            </a:r>
            <a:r>
              <a:rPr lang="en-US" dirty="0" err="1" smtClean="0"/>
              <a:t>Zimbra</a:t>
            </a:r>
            <a:r>
              <a:rPr lang="en-US" dirty="0" smtClean="0"/>
              <a:t> upgrade*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11</a:t>
            </a:fld>
            <a:r>
              <a:rPr lang="en-US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65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your concerns?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12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139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www.upenn.edu</a:t>
            </a:r>
            <a:r>
              <a:rPr lang="en-US" dirty="0" smtClean="0"/>
              <a:t>/computing/email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status.net.isc.upenn.edu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13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64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Exchange Service Review</a:t>
            </a:r>
          </a:p>
          <a:p>
            <a:r>
              <a:rPr lang="en-US" dirty="0" smtClean="0"/>
              <a:t>Project </a:t>
            </a:r>
            <a:r>
              <a:rPr lang="en-US" dirty="0" err="1" smtClean="0"/>
              <a:t>ButtonUP</a:t>
            </a:r>
            <a:endParaRPr lang="en-US" dirty="0" smtClean="0"/>
          </a:p>
          <a:p>
            <a:r>
              <a:rPr lang="en-US" dirty="0" err="1"/>
              <a:t>Zimbra</a:t>
            </a:r>
            <a:r>
              <a:rPr lang="en-US" dirty="0"/>
              <a:t> </a:t>
            </a:r>
            <a:r>
              <a:rPr lang="en-US" dirty="0" smtClean="0"/>
              <a:t>Service </a:t>
            </a:r>
            <a:r>
              <a:rPr lang="en-US" dirty="0"/>
              <a:t>Review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2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4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Retired as of August 30, 2013</a:t>
            </a:r>
          </a:p>
          <a:p>
            <a:r>
              <a:rPr lang="en-US" dirty="0" smtClean="0"/>
              <a:t>Other ActiveSync alternatives: </a:t>
            </a:r>
            <a:r>
              <a:rPr lang="en-US" dirty="0" err="1" smtClean="0"/>
              <a:t>iOS</a:t>
            </a:r>
            <a:r>
              <a:rPr lang="en-US" dirty="0" smtClean="0"/>
              <a:t>, Android, Windows Phone, and …</a:t>
            </a:r>
          </a:p>
          <a:p>
            <a:r>
              <a:rPr lang="en-US" dirty="0" smtClean="0"/>
              <a:t>Blackberry 10 supports ActiveSync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3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908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5,108 accounts (</a:t>
            </a:r>
            <a:r>
              <a:rPr lang="en-US" dirty="0"/>
              <a:t>7</a:t>
            </a:r>
            <a:r>
              <a:rPr lang="en-US" dirty="0" smtClean="0"/>
              <a:t>% growth over last 6 months).</a:t>
            </a:r>
          </a:p>
          <a:p>
            <a:r>
              <a:rPr lang="en-US" dirty="0"/>
              <a:t>There are </a:t>
            </a:r>
            <a:r>
              <a:rPr lang="en-US" dirty="0" smtClean="0"/>
              <a:t>1,724 </a:t>
            </a:r>
            <a:r>
              <a:rPr lang="en-US" dirty="0"/>
              <a:t>Exchange users that have </a:t>
            </a:r>
            <a:r>
              <a:rPr lang="en-US" dirty="0" err="1"/>
              <a:t>A</a:t>
            </a:r>
            <a:r>
              <a:rPr lang="en-US" dirty="0" err="1" smtClean="0"/>
              <a:t>ctivesync</a:t>
            </a:r>
            <a:r>
              <a:rPr lang="en-US" dirty="0" smtClean="0"/>
              <a:t> </a:t>
            </a:r>
            <a:r>
              <a:rPr lang="en-US" dirty="0"/>
              <a:t>device </a:t>
            </a:r>
            <a:r>
              <a:rPr lang="en-US" dirty="0" smtClean="0"/>
              <a:t>partnerships.</a:t>
            </a:r>
          </a:p>
          <a:p>
            <a:r>
              <a:rPr lang="en-US" dirty="0" smtClean="0"/>
              <a:t>There </a:t>
            </a:r>
            <a:r>
              <a:rPr lang="en-US" dirty="0"/>
              <a:t>are </a:t>
            </a:r>
            <a:r>
              <a:rPr lang="en-US" dirty="0" smtClean="0"/>
              <a:t>2,302 </a:t>
            </a:r>
            <a:r>
              <a:rPr lang="en-US" dirty="0"/>
              <a:t>Exchange </a:t>
            </a:r>
            <a:r>
              <a:rPr lang="en-US" dirty="0" err="1"/>
              <a:t>Activesync</a:t>
            </a:r>
            <a:r>
              <a:rPr lang="en-US" dirty="0"/>
              <a:t> devices that have connected in the last 30 days.</a:t>
            </a:r>
            <a:endParaRPr lang="en-US" dirty="0" smtClean="0"/>
          </a:p>
          <a:p>
            <a:r>
              <a:rPr lang="en-US" dirty="0" smtClean="0"/>
              <a:t>FY14 </a:t>
            </a:r>
            <a:r>
              <a:rPr lang="en-US" dirty="0" smtClean="0"/>
              <a:t>Uptime: 99.99%</a:t>
            </a:r>
          </a:p>
          <a:p>
            <a:pPr lvl="1"/>
            <a:r>
              <a:rPr lang="en-US" dirty="0" smtClean="0"/>
              <a:t>.5 hours average downtime, but</a:t>
            </a:r>
          </a:p>
          <a:p>
            <a:pPr lvl="1"/>
            <a:r>
              <a:rPr lang="en-US" dirty="0" smtClean="0"/>
              <a:t>1/4 of users impacted due to distributed mail </a:t>
            </a:r>
            <a:r>
              <a:rPr lang="en-US" dirty="0" err="1" smtClean="0"/>
              <a:t>dbs</a:t>
            </a:r>
            <a:r>
              <a:rPr lang="en-US" dirty="0" smtClean="0"/>
              <a:t>, web servers.</a:t>
            </a:r>
          </a:p>
          <a:p>
            <a:r>
              <a:rPr lang="en-US" dirty="0" smtClean="0"/>
              <a:t>Exchange Account Management fix implemented August 13</a:t>
            </a:r>
            <a:r>
              <a:rPr lang="en-US" baseline="30000" dirty="0" smtClean="0"/>
              <a:t>th</a:t>
            </a:r>
            <a:r>
              <a:rPr lang="en-US" dirty="0" smtClean="0"/>
              <a:t> - </a:t>
            </a:r>
            <a:r>
              <a:rPr lang="en-US" dirty="0" err="1" smtClean="0"/>
              <a:t>Powershell</a:t>
            </a:r>
            <a:r>
              <a:rPr lang="en-US" dirty="0" smtClean="0"/>
              <a:t> version problems.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4</a:t>
            </a:fld>
            <a:r>
              <a:rPr lang="en-US" dirty="0" smtClean="0"/>
              <a:t>/13</a:t>
            </a:r>
          </a:p>
        </p:txBody>
      </p:sp>
    </p:spTree>
    <p:extLst>
      <p:ext uri="{BB962C8B-B14F-4D97-AF65-F5344CB8AC3E}">
        <p14:creationId xmlns:p14="http://schemas.microsoft.com/office/powerpoint/2010/main" val="234987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FY15 </a:t>
            </a:r>
            <a:r>
              <a:rPr lang="en-US" dirty="0"/>
              <a:t>Rate: $10.00/user/month, new 2 Gb default </a:t>
            </a:r>
            <a:r>
              <a:rPr lang="en-US" dirty="0" smtClean="0"/>
              <a:t>quota</a:t>
            </a:r>
          </a:p>
          <a:p>
            <a:r>
              <a:rPr lang="en-US" dirty="0" smtClean="0"/>
              <a:t>Committed to running the service through FY15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Next steps:</a:t>
            </a:r>
          </a:p>
          <a:p>
            <a:pPr lvl="1"/>
            <a:r>
              <a:rPr lang="en-US" dirty="0"/>
              <a:t>Investigate and plan for Exchange </a:t>
            </a:r>
            <a:r>
              <a:rPr lang="en-US" dirty="0" smtClean="0"/>
              <a:t>2013*</a:t>
            </a:r>
            <a:endParaRPr lang="en-US" dirty="0"/>
          </a:p>
          <a:p>
            <a:pPr lvl="1"/>
            <a:r>
              <a:rPr lang="en-US" dirty="0"/>
              <a:t>Project </a:t>
            </a:r>
            <a:r>
              <a:rPr lang="en-US" dirty="0" err="1"/>
              <a:t>ButtonUP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5</a:t>
            </a:fld>
            <a:r>
              <a:rPr lang="en-US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76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92" y="180982"/>
            <a:ext cx="7668559" cy="950753"/>
          </a:xfrm>
        </p:spPr>
        <p:txBody>
          <a:bodyPr/>
          <a:lstStyle/>
          <a:p>
            <a:pPr algn="l"/>
            <a:r>
              <a:rPr lang="en-US" dirty="0" smtClean="0"/>
              <a:t>Today’s Environment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6</a:t>
            </a:fld>
            <a:r>
              <a:rPr lang="en-US" dirty="0" smtClean="0"/>
              <a:t>/13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13" y="477844"/>
            <a:ext cx="78643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177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the Cloud!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have </a:t>
            </a:r>
            <a:r>
              <a:rPr lang="en-US" dirty="0"/>
              <a:t>expressed interest in a cloud</a:t>
            </a:r>
            <a:r>
              <a:rPr lang="en-US" dirty="0" smtClean="0"/>
              <a:t>-based approach </a:t>
            </a:r>
            <a:r>
              <a:rPr lang="en-US" dirty="0"/>
              <a:t>to email and </a:t>
            </a:r>
            <a:r>
              <a:rPr lang="en-US" dirty="0" smtClean="0"/>
              <a:t>calendars. </a:t>
            </a:r>
            <a:r>
              <a:rPr lang="en-US" b="1" dirty="0" smtClean="0"/>
              <a:t>Google Apps for </a:t>
            </a:r>
            <a:r>
              <a:rPr lang="en-US" b="1" dirty="0" err="1" smtClean="0"/>
              <a:t>Edu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Microsoft Office 365 </a:t>
            </a:r>
            <a:r>
              <a:rPr lang="en-US" dirty="0" smtClean="0"/>
              <a:t>are the two of greatest interest</a:t>
            </a:r>
          </a:p>
          <a:p>
            <a:r>
              <a:rPr lang="en-US" dirty="0" smtClean="0"/>
              <a:t>Most campus partners say that </a:t>
            </a:r>
            <a:r>
              <a:rPr lang="en-US" dirty="0"/>
              <a:t>running email services is not core to their mission and that it is better sourced as a </a:t>
            </a:r>
            <a:r>
              <a:rPr lang="en-US" dirty="0" smtClean="0"/>
              <a:t>service</a:t>
            </a:r>
            <a:endParaRPr lang="en-US" dirty="0"/>
          </a:p>
          <a:p>
            <a:r>
              <a:rPr lang="en-US" dirty="0" smtClean="0"/>
              <a:t>Good </a:t>
            </a:r>
            <a:r>
              <a:rPr lang="en-US" dirty="0"/>
              <a:t>University-negotiated contracts are key, and should include protections (e.g. BAA,  US Data Centers, data recovery, etc.) as well as strong SLA and good negotiated pricing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7</a:t>
            </a:fld>
            <a:r>
              <a:rPr lang="en-US" dirty="0" smtClean="0"/>
              <a:t>/13</a:t>
            </a:r>
          </a:p>
        </p:txBody>
      </p:sp>
    </p:spTree>
    <p:extLst>
      <p:ext uri="{BB962C8B-B14F-4D97-AF65-F5344CB8AC3E}">
        <p14:creationId xmlns:p14="http://schemas.microsoft.com/office/powerpoint/2010/main" val="247732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err="1" smtClean="0"/>
              <a:t>ButtonUP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University-wide project to find opt-in solutions to email and collaboration needs.</a:t>
            </a:r>
          </a:p>
          <a:p>
            <a:r>
              <a:rPr lang="en-US" dirty="0" smtClean="0"/>
              <a:t>Participation from every school and center – are you involved?</a:t>
            </a:r>
          </a:p>
          <a:p>
            <a:r>
              <a:rPr lang="en-US" dirty="0" smtClean="0"/>
              <a:t>Find the common denominators for email needs (Lower cost? Higher quota? Works on my handheld?)</a:t>
            </a:r>
          </a:p>
          <a:p>
            <a:r>
              <a:rPr lang="en-US" dirty="0" smtClean="0"/>
              <a:t>Success = fewer email services running on campus, more time for school and business-centric computing.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pPr/>
              <a:t>8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71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15821"/>
            <a:ext cx="7556313" cy="1212843"/>
          </a:xfrm>
        </p:spPr>
        <p:txBody>
          <a:bodyPr/>
          <a:lstStyle/>
          <a:p>
            <a:r>
              <a:rPr lang="en-US" dirty="0" err="1" smtClean="0"/>
              <a:t>ButtonUP</a:t>
            </a:r>
            <a:r>
              <a:rPr lang="en-US" dirty="0" smtClean="0"/>
              <a:t>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528664"/>
            <a:ext cx="7556313" cy="3709843"/>
          </a:xfrm>
        </p:spPr>
        <p:txBody>
          <a:bodyPr>
            <a:normAutofit/>
          </a:bodyPr>
          <a:lstStyle/>
          <a:p>
            <a:r>
              <a:rPr lang="en-US" dirty="0" smtClean="0"/>
              <a:t>Join in on a team</a:t>
            </a:r>
          </a:p>
          <a:p>
            <a:pPr lvl="1"/>
            <a:r>
              <a:rPr lang="en-US" dirty="0" smtClean="0"/>
              <a:t>Contracts</a:t>
            </a:r>
          </a:p>
          <a:p>
            <a:pPr lvl="1"/>
            <a:r>
              <a:rPr lang="en-US" dirty="0" smtClean="0"/>
              <a:t>Service Design</a:t>
            </a:r>
          </a:p>
          <a:p>
            <a:pPr lvl="1"/>
            <a:r>
              <a:rPr lang="en-US" dirty="0" smtClean="0"/>
              <a:t>Accounts</a:t>
            </a:r>
          </a:p>
          <a:p>
            <a:pPr lvl="1"/>
            <a:r>
              <a:rPr lang="en-US" dirty="0" smtClean="0"/>
              <a:t>Communications &amp; Marketing</a:t>
            </a:r>
          </a:p>
          <a:p>
            <a:pPr lvl="1"/>
            <a:r>
              <a:rPr lang="en-US" dirty="0" smtClean="0"/>
              <a:t>Transition, Training &amp; Support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73B4-24C7-0547-8CFE-FD867128DC4A}" type="slidenum">
              <a:rPr lang="en-US" smtClean="0"/>
              <a:t>9</a:t>
            </a:fld>
            <a:r>
              <a:rPr lang="en-US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00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5295</TotalTime>
  <Words>530</Words>
  <Application>Microsoft Macintosh PowerPoint</Application>
  <PresentationFormat>On-screen Show (4:3)</PresentationFormat>
  <Paragraphs>84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Expo</vt:lpstr>
      <vt:lpstr>Email-SIG</vt:lpstr>
      <vt:lpstr>Agenda</vt:lpstr>
      <vt:lpstr>BES</vt:lpstr>
      <vt:lpstr>Exchange</vt:lpstr>
      <vt:lpstr>Exchange Next Steps</vt:lpstr>
      <vt:lpstr>Today’s Environment</vt:lpstr>
      <vt:lpstr>To the Cloud!</vt:lpstr>
      <vt:lpstr>Project ButtonUP</vt:lpstr>
      <vt:lpstr>ButtonUP Next Steps</vt:lpstr>
      <vt:lpstr>Zimbra</vt:lpstr>
      <vt:lpstr>Zimbra Next Steps</vt:lpstr>
      <vt:lpstr>Questions?</vt:lpstr>
      <vt:lpstr>Thanks!</vt:lpstr>
    </vt:vector>
  </TitlesOfParts>
  <Manager/>
  <Company>University of Pennsylvania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Discussion</dc:title>
  <dc:subject/>
  <dc:creator>Adam Preset</dc:creator>
  <cp:keywords/>
  <dc:description/>
  <cp:lastModifiedBy>E.M. Snyder</cp:lastModifiedBy>
  <cp:revision>88</cp:revision>
  <dcterms:created xsi:type="dcterms:W3CDTF">2013-03-13T15:42:28Z</dcterms:created>
  <dcterms:modified xsi:type="dcterms:W3CDTF">2013-12-16T16:17:10Z</dcterms:modified>
  <cp:category/>
</cp:coreProperties>
</file>